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inimized">
    <p:restoredLeft sz="14995" autoAdjust="0"/>
    <p:restoredTop sz="24697" autoAdjust="0"/>
  </p:normalViewPr>
  <p:slideViewPr>
    <p:cSldViewPr snapToGrid="0">
      <p:cViewPr varScale="1">
        <p:scale>
          <a:sx n="27" d="100"/>
          <a:sy n="27" d="100"/>
        </p:scale>
        <p:origin x="1380" y="48"/>
      </p:cViewPr>
      <p:guideLst/>
    </p:cSldViewPr>
  </p:slideViewPr>
  <p:notesTextViewPr>
    <p:cViewPr>
      <p:scale>
        <a:sx n="1" d="1"/>
        <a:sy n="1" d="1"/>
      </p:scale>
      <p:origin x="0" y="-1404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4CB13F-2240-421C-BD48-9F563C0DC9A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930CBA-3F4D-4EF1-B219-5D781ACD1188}">
      <dgm:prSet/>
      <dgm:spPr/>
      <dgm:t>
        <a:bodyPr/>
        <a:lstStyle/>
        <a:p>
          <a:r>
            <a:rPr lang="en-IN"/>
            <a:t>Why DevOps?</a:t>
          </a:r>
          <a:endParaRPr lang="en-US"/>
        </a:p>
      </dgm:t>
    </dgm:pt>
    <dgm:pt modelId="{A36CE043-8885-462B-9565-22C929E13986}" type="parTrans" cxnId="{8489654D-F5AC-4E1B-AEEE-886FE6AAAC48}">
      <dgm:prSet/>
      <dgm:spPr/>
      <dgm:t>
        <a:bodyPr/>
        <a:lstStyle/>
        <a:p>
          <a:endParaRPr lang="en-US"/>
        </a:p>
      </dgm:t>
    </dgm:pt>
    <dgm:pt modelId="{62776FC0-5E51-4842-86AE-2EA5DE3F5883}" type="sibTrans" cxnId="{8489654D-F5AC-4E1B-AEEE-886FE6AAAC48}">
      <dgm:prSet/>
      <dgm:spPr/>
      <dgm:t>
        <a:bodyPr/>
        <a:lstStyle/>
        <a:p>
          <a:endParaRPr lang="en-US"/>
        </a:p>
      </dgm:t>
    </dgm:pt>
    <dgm:pt modelId="{5CDC79D8-B28C-4970-86B8-B6E66BBFF328}">
      <dgm:prSet/>
      <dgm:spPr/>
      <dgm:t>
        <a:bodyPr/>
        <a:lstStyle/>
        <a:p>
          <a:r>
            <a:rPr lang="en-IN"/>
            <a:t>What is DevOps</a:t>
          </a:r>
          <a:endParaRPr lang="en-US"/>
        </a:p>
      </dgm:t>
    </dgm:pt>
    <dgm:pt modelId="{81B3B940-9CB4-44ED-B81F-DA2B491EE58E}" type="parTrans" cxnId="{3030336C-21D3-4895-BD87-E140EB88E9A8}">
      <dgm:prSet/>
      <dgm:spPr/>
      <dgm:t>
        <a:bodyPr/>
        <a:lstStyle/>
        <a:p>
          <a:endParaRPr lang="en-US"/>
        </a:p>
      </dgm:t>
    </dgm:pt>
    <dgm:pt modelId="{36D1F614-AFCB-4B7B-A73F-5B29D76699EE}" type="sibTrans" cxnId="{3030336C-21D3-4895-BD87-E140EB88E9A8}">
      <dgm:prSet/>
      <dgm:spPr/>
      <dgm:t>
        <a:bodyPr/>
        <a:lstStyle/>
        <a:p>
          <a:endParaRPr lang="en-US"/>
        </a:p>
      </dgm:t>
    </dgm:pt>
    <dgm:pt modelId="{246B7A18-0FAB-43DE-9317-19F70F0ED9FB}">
      <dgm:prSet/>
      <dgm:spPr/>
      <dgm:t>
        <a:bodyPr/>
        <a:lstStyle/>
        <a:p>
          <a:r>
            <a:rPr lang="en-IN"/>
            <a:t>DevOps Stages</a:t>
          </a:r>
          <a:endParaRPr lang="en-US"/>
        </a:p>
      </dgm:t>
    </dgm:pt>
    <dgm:pt modelId="{BA9F3A41-8A8E-4D6F-A2E6-5C0C40C813A7}" type="parTrans" cxnId="{3C7DAA6F-D369-4594-A4DA-816BAF472690}">
      <dgm:prSet/>
      <dgm:spPr/>
      <dgm:t>
        <a:bodyPr/>
        <a:lstStyle/>
        <a:p>
          <a:endParaRPr lang="en-US"/>
        </a:p>
      </dgm:t>
    </dgm:pt>
    <dgm:pt modelId="{F5F7B62A-49C1-45EC-9DBF-9828CD3A03E9}" type="sibTrans" cxnId="{3C7DAA6F-D369-4594-A4DA-816BAF472690}">
      <dgm:prSet/>
      <dgm:spPr/>
      <dgm:t>
        <a:bodyPr/>
        <a:lstStyle/>
        <a:p>
          <a:endParaRPr lang="en-US"/>
        </a:p>
      </dgm:t>
    </dgm:pt>
    <dgm:pt modelId="{A520E1EA-7825-4517-AFF9-2B249A5F8936}">
      <dgm:prSet/>
      <dgm:spPr/>
      <dgm:t>
        <a:bodyPr/>
        <a:lstStyle/>
        <a:p>
          <a:r>
            <a:rPr lang="en-IN"/>
            <a:t>DevOps Tools</a:t>
          </a:r>
          <a:endParaRPr lang="en-US"/>
        </a:p>
      </dgm:t>
    </dgm:pt>
    <dgm:pt modelId="{D01798CC-1D44-4A79-BD53-F05D1AE0D62F}" type="parTrans" cxnId="{D5A718C4-9B22-43F0-BA30-1BC2476BFD0B}">
      <dgm:prSet/>
      <dgm:spPr/>
      <dgm:t>
        <a:bodyPr/>
        <a:lstStyle/>
        <a:p>
          <a:endParaRPr lang="en-US"/>
        </a:p>
      </dgm:t>
    </dgm:pt>
    <dgm:pt modelId="{C086BE51-FC2E-40BF-846E-03CA3068C8A9}" type="sibTrans" cxnId="{D5A718C4-9B22-43F0-BA30-1BC2476BFD0B}">
      <dgm:prSet/>
      <dgm:spPr/>
      <dgm:t>
        <a:bodyPr/>
        <a:lstStyle/>
        <a:p>
          <a:endParaRPr lang="en-US"/>
        </a:p>
      </dgm:t>
    </dgm:pt>
    <dgm:pt modelId="{91AB3962-8002-45C2-934B-8FD9DE46C0ED}">
      <dgm:prSet/>
      <dgm:spPr/>
      <dgm:t>
        <a:bodyPr/>
        <a:lstStyle/>
        <a:p>
          <a:r>
            <a:rPr lang="en-IN"/>
            <a:t>DevOps Use-Case</a:t>
          </a:r>
          <a:endParaRPr lang="en-US"/>
        </a:p>
      </dgm:t>
    </dgm:pt>
    <dgm:pt modelId="{0B4E29DA-3DBB-463C-83BA-7DC82C375021}" type="parTrans" cxnId="{9F6EA140-BF96-45D9-8AD5-4128E7B1A857}">
      <dgm:prSet/>
      <dgm:spPr/>
      <dgm:t>
        <a:bodyPr/>
        <a:lstStyle/>
        <a:p>
          <a:endParaRPr lang="en-US"/>
        </a:p>
      </dgm:t>
    </dgm:pt>
    <dgm:pt modelId="{BF4225CA-0C65-4F5D-AE09-D4E179BCC8D2}" type="sibTrans" cxnId="{9F6EA140-BF96-45D9-8AD5-4128E7B1A857}">
      <dgm:prSet/>
      <dgm:spPr/>
      <dgm:t>
        <a:bodyPr/>
        <a:lstStyle/>
        <a:p>
          <a:endParaRPr lang="en-US"/>
        </a:p>
      </dgm:t>
    </dgm:pt>
    <dgm:pt modelId="{1B8C4D0A-402A-4A98-B159-BCEED7A30526}" type="pres">
      <dgm:prSet presAssocID="{8E4CB13F-2240-421C-BD48-9F563C0DC9A7}" presName="root" presStyleCnt="0">
        <dgm:presLayoutVars>
          <dgm:dir/>
          <dgm:resizeHandles val="exact"/>
        </dgm:presLayoutVars>
      </dgm:prSet>
      <dgm:spPr/>
    </dgm:pt>
    <dgm:pt modelId="{3D6F1236-0F4D-401F-8D81-A1E53A572347}" type="pres">
      <dgm:prSet presAssocID="{65930CBA-3F4D-4EF1-B219-5D781ACD1188}" presName="compNode" presStyleCnt="0"/>
      <dgm:spPr/>
    </dgm:pt>
    <dgm:pt modelId="{01AAE160-A622-47E1-BEA3-AC32E728E056}" type="pres">
      <dgm:prSet presAssocID="{65930CBA-3F4D-4EF1-B219-5D781ACD11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6ACC84A-1914-41E2-9F8A-4976F975CA83}" type="pres">
      <dgm:prSet presAssocID="{65930CBA-3F4D-4EF1-B219-5D781ACD1188}" presName="spaceRect" presStyleCnt="0"/>
      <dgm:spPr/>
    </dgm:pt>
    <dgm:pt modelId="{7E312AE9-2CFB-4E7A-80F4-7B2FAC55B512}" type="pres">
      <dgm:prSet presAssocID="{65930CBA-3F4D-4EF1-B219-5D781ACD1188}" presName="textRect" presStyleLbl="revTx" presStyleIdx="0" presStyleCnt="5">
        <dgm:presLayoutVars>
          <dgm:chMax val="1"/>
          <dgm:chPref val="1"/>
        </dgm:presLayoutVars>
      </dgm:prSet>
      <dgm:spPr/>
    </dgm:pt>
    <dgm:pt modelId="{B1CA02EE-4137-40D4-857F-7A59FCACDAFD}" type="pres">
      <dgm:prSet presAssocID="{62776FC0-5E51-4842-86AE-2EA5DE3F5883}" presName="sibTrans" presStyleCnt="0"/>
      <dgm:spPr/>
    </dgm:pt>
    <dgm:pt modelId="{AE8D4FCC-DA1C-40D5-8319-ED59826AF093}" type="pres">
      <dgm:prSet presAssocID="{5CDC79D8-B28C-4970-86B8-B6E66BBFF328}" presName="compNode" presStyleCnt="0"/>
      <dgm:spPr/>
    </dgm:pt>
    <dgm:pt modelId="{815322A3-3694-43B5-B595-7A6A647C8F71}" type="pres">
      <dgm:prSet presAssocID="{5CDC79D8-B28C-4970-86B8-B6E66BBFF32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7551DFA-2D71-47B0-B561-8187A738EB06}" type="pres">
      <dgm:prSet presAssocID="{5CDC79D8-B28C-4970-86B8-B6E66BBFF328}" presName="spaceRect" presStyleCnt="0"/>
      <dgm:spPr/>
    </dgm:pt>
    <dgm:pt modelId="{6F4534A4-621D-4165-8F56-38C6BE5987F0}" type="pres">
      <dgm:prSet presAssocID="{5CDC79D8-B28C-4970-86B8-B6E66BBFF328}" presName="textRect" presStyleLbl="revTx" presStyleIdx="1" presStyleCnt="5">
        <dgm:presLayoutVars>
          <dgm:chMax val="1"/>
          <dgm:chPref val="1"/>
        </dgm:presLayoutVars>
      </dgm:prSet>
      <dgm:spPr/>
    </dgm:pt>
    <dgm:pt modelId="{D8CD204C-DB1C-44F2-B7D5-F56997C2FA99}" type="pres">
      <dgm:prSet presAssocID="{36D1F614-AFCB-4B7B-A73F-5B29D76699EE}" presName="sibTrans" presStyleCnt="0"/>
      <dgm:spPr/>
    </dgm:pt>
    <dgm:pt modelId="{B0A3CCBC-95A9-4C9D-8094-66B060F3CD00}" type="pres">
      <dgm:prSet presAssocID="{246B7A18-0FAB-43DE-9317-19F70F0ED9FB}" presName="compNode" presStyleCnt="0"/>
      <dgm:spPr/>
    </dgm:pt>
    <dgm:pt modelId="{F03BCB31-B2E2-403C-8FE6-AEF3FC83579B}" type="pres">
      <dgm:prSet presAssocID="{246B7A18-0FAB-43DE-9317-19F70F0ED9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4AB6F6A-96F1-4CF6-BB79-CB060EAEF7BA}" type="pres">
      <dgm:prSet presAssocID="{246B7A18-0FAB-43DE-9317-19F70F0ED9FB}" presName="spaceRect" presStyleCnt="0"/>
      <dgm:spPr/>
    </dgm:pt>
    <dgm:pt modelId="{29B9AB02-FC58-47C5-A214-CD8A959E846A}" type="pres">
      <dgm:prSet presAssocID="{246B7A18-0FAB-43DE-9317-19F70F0ED9FB}" presName="textRect" presStyleLbl="revTx" presStyleIdx="2" presStyleCnt="5">
        <dgm:presLayoutVars>
          <dgm:chMax val="1"/>
          <dgm:chPref val="1"/>
        </dgm:presLayoutVars>
      </dgm:prSet>
      <dgm:spPr/>
    </dgm:pt>
    <dgm:pt modelId="{407B6628-0FBB-4CFA-9E6C-005CB318091C}" type="pres">
      <dgm:prSet presAssocID="{F5F7B62A-49C1-45EC-9DBF-9828CD3A03E9}" presName="sibTrans" presStyleCnt="0"/>
      <dgm:spPr/>
    </dgm:pt>
    <dgm:pt modelId="{C0273112-6A07-4452-9C00-D803A98B002B}" type="pres">
      <dgm:prSet presAssocID="{A520E1EA-7825-4517-AFF9-2B249A5F8936}" presName="compNode" presStyleCnt="0"/>
      <dgm:spPr/>
    </dgm:pt>
    <dgm:pt modelId="{C226C61B-CC48-4757-8FD0-14DDA76D636C}" type="pres">
      <dgm:prSet presAssocID="{A520E1EA-7825-4517-AFF9-2B249A5F893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6B8405B-7155-4BC0-B52D-D0104CA24E21}" type="pres">
      <dgm:prSet presAssocID="{A520E1EA-7825-4517-AFF9-2B249A5F8936}" presName="spaceRect" presStyleCnt="0"/>
      <dgm:spPr/>
    </dgm:pt>
    <dgm:pt modelId="{BCE50E60-187E-4370-A8F4-95BD39BD59A4}" type="pres">
      <dgm:prSet presAssocID="{A520E1EA-7825-4517-AFF9-2B249A5F8936}" presName="textRect" presStyleLbl="revTx" presStyleIdx="3" presStyleCnt="5">
        <dgm:presLayoutVars>
          <dgm:chMax val="1"/>
          <dgm:chPref val="1"/>
        </dgm:presLayoutVars>
      </dgm:prSet>
      <dgm:spPr/>
    </dgm:pt>
    <dgm:pt modelId="{395FE5DA-9920-4418-AAD4-331A13B1FFF0}" type="pres">
      <dgm:prSet presAssocID="{C086BE51-FC2E-40BF-846E-03CA3068C8A9}" presName="sibTrans" presStyleCnt="0"/>
      <dgm:spPr/>
    </dgm:pt>
    <dgm:pt modelId="{739626B1-8A3A-489A-B25F-B605661EE41E}" type="pres">
      <dgm:prSet presAssocID="{91AB3962-8002-45C2-934B-8FD9DE46C0ED}" presName="compNode" presStyleCnt="0"/>
      <dgm:spPr/>
    </dgm:pt>
    <dgm:pt modelId="{42C4066D-448A-40E2-9CE8-25932E4A3591}" type="pres">
      <dgm:prSet presAssocID="{91AB3962-8002-45C2-934B-8FD9DE46C0E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F213268-D577-4616-819E-16A4D7AD7564}" type="pres">
      <dgm:prSet presAssocID="{91AB3962-8002-45C2-934B-8FD9DE46C0ED}" presName="spaceRect" presStyleCnt="0"/>
      <dgm:spPr/>
    </dgm:pt>
    <dgm:pt modelId="{39461134-092E-4977-8D0D-DE78FBB2458E}" type="pres">
      <dgm:prSet presAssocID="{91AB3962-8002-45C2-934B-8FD9DE46C0E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F6EA140-BF96-45D9-8AD5-4128E7B1A857}" srcId="{8E4CB13F-2240-421C-BD48-9F563C0DC9A7}" destId="{91AB3962-8002-45C2-934B-8FD9DE46C0ED}" srcOrd="4" destOrd="0" parTransId="{0B4E29DA-3DBB-463C-83BA-7DC82C375021}" sibTransId="{BF4225CA-0C65-4F5D-AE09-D4E179BCC8D2}"/>
    <dgm:cxn modelId="{3030336C-21D3-4895-BD87-E140EB88E9A8}" srcId="{8E4CB13F-2240-421C-BD48-9F563C0DC9A7}" destId="{5CDC79D8-B28C-4970-86B8-B6E66BBFF328}" srcOrd="1" destOrd="0" parTransId="{81B3B940-9CB4-44ED-B81F-DA2B491EE58E}" sibTransId="{36D1F614-AFCB-4B7B-A73F-5B29D76699EE}"/>
    <dgm:cxn modelId="{8489654D-F5AC-4E1B-AEEE-886FE6AAAC48}" srcId="{8E4CB13F-2240-421C-BD48-9F563C0DC9A7}" destId="{65930CBA-3F4D-4EF1-B219-5D781ACD1188}" srcOrd="0" destOrd="0" parTransId="{A36CE043-8885-462B-9565-22C929E13986}" sibTransId="{62776FC0-5E51-4842-86AE-2EA5DE3F5883}"/>
    <dgm:cxn modelId="{3C7DAA6F-D369-4594-A4DA-816BAF472690}" srcId="{8E4CB13F-2240-421C-BD48-9F563C0DC9A7}" destId="{246B7A18-0FAB-43DE-9317-19F70F0ED9FB}" srcOrd="2" destOrd="0" parTransId="{BA9F3A41-8A8E-4D6F-A2E6-5C0C40C813A7}" sibTransId="{F5F7B62A-49C1-45EC-9DBF-9828CD3A03E9}"/>
    <dgm:cxn modelId="{BF046490-25D8-4AE0-9BEB-698CC5C57966}" type="presOf" srcId="{5CDC79D8-B28C-4970-86B8-B6E66BBFF328}" destId="{6F4534A4-621D-4165-8F56-38C6BE5987F0}" srcOrd="0" destOrd="0" presId="urn:microsoft.com/office/officeart/2018/2/layout/IconLabelList"/>
    <dgm:cxn modelId="{F57E7FA5-514D-48D2-B9B2-D9969761B53F}" type="presOf" srcId="{91AB3962-8002-45C2-934B-8FD9DE46C0ED}" destId="{39461134-092E-4977-8D0D-DE78FBB2458E}" srcOrd="0" destOrd="0" presId="urn:microsoft.com/office/officeart/2018/2/layout/IconLabelList"/>
    <dgm:cxn modelId="{37F891BA-6366-4225-B2E8-FB46FA0CF8B0}" type="presOf" srcId="{A520E1EA-7825-4517-AFF9-2B249A5F8936}" destId="{BCE50E60-187E-4370-A8F4-95BD39BD59A4}" srcOrd="0" destOrd="0" presId="urn:microsoft.com/office/officeart/2018/2/layout/IconLabelList"/>
    <dgm:cxn modelId="{D5A718C4-9B22-43F0-BA30-1BC2476BFD0B}" srcId="{8E4CB13F-2240-421C-BD48-9F563C0DC9A7}" destId="{A520E1EA-7825-4517-AFF9-2B249A5F8936}" srcOrd="3" destOrd="0" parTransId="{D01798CC-1D44-4A79-BD53-F05D1AE0D62F}" sibTransId="{C086BE51-FC2E-40BF-846E-03CA3068C8A9}"/>
    <dgm:cxn modelId="{1AEAA0DE-E0D2-4C95-A6A3-7C9CC9836D10}" type="presOf" srcId="{246B7A18-0FAB-43DE-9317-19F70F0ED9FB}" destId="{29B9AB02-FC58-47C5-A214-CD8A959E846A}" srcOrd="0" destOrd="0" presId="urn:microsoft.com/office/officeart/2018/2/layout/IconLabelList"/>
    <dgm:cxn modelId="{BEA624E8-EA01-4B23-B178-A1319AA5D8A2}" type="presOf" srcId="{8E4CB13F-2240-421C-BD48-9F563C0DC9A7}" destId="{1B8C4D0A-402A-4A98-B159-BCEED7A30526}" srcOrd="0" destOrd="0" presId="urn:microsoft.com/office/officeart/2018/2/layout/IconLabelList"/>
    <dgm:cxn modelId="{2652B5EF-E3FB-4C90-B2C6-96D1360DFCA3}" type="presOf" srcId="{65930CBA-3F4D-4EF1-B219-5D781ACD1188}" destId="{7E312AE9-2CFB-4E7A-80F4-7B2FAC55B512}" srcOrd="0" destOrd="0" presId="urn:microsoft.com/office/officeart/2018/2/layout/IconLabelList"/>
    <dgm:cxn modelId="{31E5FB63-1563-43CF-B720-BFBC4BF6581A}" type="presParOf" srcId="{1B8C4D0A-402A-4A98-B159-BCEED7A30526}" destId="{3D6F1236-0F4D-401F-8D81-A1E53A572347}" srcOrd="0" destOrd="0" presId="urn:microsoft.com/office/officeart/2018/2/layout/IconLabelList"/>
    <dgm:cxn modelId="{8073CCB4-C5F7-4F18-BB9C-FE567FA11304}" type="presParOf" srcId="{3D6F1236-0F4D-401F-8D81-A1E53A572347}" destId="{01AAE160-A622-47E1-BEA3-AC32E728E056}" srcOrd="0" destOrd="0" presId="urn:microsoft.com/office/officeart/2018/2/layout/IconLabelList"/>
    <dgm:cxn modelId="{31B25CCA-B739-493D-8FB7-AA4A9FA9FD9D}" type="presParOf" srcId="{3D6F1236-0F4D-401F-8D81-A1E53A572347}" destId="{76ACC84A-1914-41E2-9F8A-4976F975CA83}" srcOrd="1" destOrd="0" presId="urn:microsoft.com/office/officeart/2018/2/layout/IconLabelList"/>
    <dgm:cxn modelId="{989A85FA-B778-4F73-9703-779D4A7FAD7F}" type="presParOf" srcId="{3D6F1236-0F4D-401F-8D81-A1E53A572347}" destId="{7E312AE9-2CFB-4E7A-80F4-7B2FAC55B512}" srcOrd="2" destOrd="0" presId="urn:microsoft.com/office/officeart/2018/2/layout/IconLabelList"/>
    <dgm:cxn modelId="{483428D6-187F-4FB7-B9AA-76F474831A9F}" type="presParOf" srcId="{1B8C4D0A-402A-4A98-B159-BCEED7A30526}" destId="{B1CA02EE-4137-40D4-857F-7A59FCACDAFD}" srcOrd="1" destOrd="0" presId="urn:microsoft.com/office/officeart/2018/2/layout/IconLabelList"/>
    <dgm:cxn modelId="{6F010832-BF8A-4211-A9F7-054A150B8602}" type="presParOf" srcId="{1B8C4D0A-402A-4A98-B159-BCEED7A30526}" destId="{AE8D4FCC-DA1C-40D5-8319-ED59826AF093}" srcOrd="2" destOrd="0" presId="urn:microsoft.com/office/officeart/2018/2/layout/IconLabelList"/>
    <dgm:cxn modelId="{BCE35530-732F-4435-A731-62005E273F0A}" type="presParOf" srcId="{AE8D4FCC-DA1C-40D5-8319-ED59826AF093}" destId="{815322A3-3694-43B5-B595-7A6A647C8F71}" srcOrd="0" destOrd="0" presId="urn:microsoft.com/office/officeart/2018/2/layout/IconLabelList"/>
    <dgm:cxn modelId="{A1C31554-D795-4B1F-AC05-C84CA49C3746}" type="presParOf" srcId="{AE8D4FCC-DA1C-40D5-8319-ED59826AF093}" destId="{77551DFA-2D71-47B0-B561-8187A738EB06}" srcOrd="1" destOrd="0" presId="urn:microsoft.com/office/officeart/2018/2/layout/IconLabelList"/>
    <dgm:cxn modelId="{CE5D302D-3DD7-4FFC-ACED-EA0E7C6F0351}" type="presParOf" srcId="{AE8D4FCC-DA1C-40D5-8319-ED59826AF093}" destId="{6F4534A4-621D-4165-8F56-38C6BE5987F0}" srcOrd="2" destOrd="0" presId="urn:microsoft.com/office/officeart/2018/2/layout/IconLabelList"/>
    <dgm:cxn modelId="{A9A581F9-43A4-4797-98C1-79751153750A}" type="presParOf" srcId="{1B8C4D0A-402A-4A98-B159-BCEED7A30526}" destId="{D8CD204C-DB1C-44F2-B7D5-F56997C2FA99}" srcOrd="3" destOrd="0" presId="urn:microsoft.com/office/officeart/2018/2/layout/IconLabelList"/>
    <dgm:cxn modelId="{68EBA5C8-CEB4-4395-8693-70A624BF4AFC}" type="presParOf" srcId="{1B8C4D0A-402A-4A98-B159-BCEED7A30526}" destId="{B0A3CCBC-95A9-4C9D-8094-66B060F3CD00}" srcOrd="4" destOrd="0" presId="urn:microsoft.com/office/officeart/2018/2/layout/IconLabelList"/>
    <dgm:cxn modelId="{E1257D40-FE60-43AF-AB8F-F7E8F72246E6}" type="presParOf" srcId="{B0A3CCBC-95A9-4C9D-8094-66B060F3CD00}" destId="{F03BCB31-B2E2-403C-8FE6-AEF3FC83579B}" srcOrd="0" destOrd="0" presId="urn:microsoft.com/office/officeart/2018/2/layout/IconLabelList"/>
    <dgm:cxn modelId="{07E5ED74-A481-41E0-9274-EA28ABDAB3C9}" type="presParOf" srcId="{B0A3CCBC-95A9-4C9D-8094-66B060F3CD00}" destId="{94AB6F6A-96F1-4CF6-BB79-CB060EAEF7BA}" srcOrd="1" destOrd="0" presId="urn:microsoft.com/office/officeart/2018/2/layout/IconLabelList"/>
    <dgm:cxn modelId="{F1E48634-0E8A-4E01-8A91-14534CAA804E}" type="presParOf" srcId="{B0A3CCBC-95A9-4C9D-8094-66B060F3CD00}" destId="{29B9AB02-FC58-47C5-A214-CD8A959E846A}" srcOrd="2" destOrd="0" presId="urn:microsoft.com/office/officeart/2018/2/layout/IconLabelList"/>
    <dgm:cxn modelId="{FABABADD-2881-48C6-B8B3-79A17852C22D}" type="presParOf" srcId="{1B8C4D0A-402A-4A98-B159-BCEED7A30526}" destId="{407B6628-0FBB-4CFA-9E6C-005CB318091C}" srcOrd="5" destOrd="0" presId="urn:microsoft.com/office/officeart/2018/2/layout/IconLabelList"/>
    <dgm:cxn modelId="{D9AF9948-B650-46AF-A0EF-5C035A883663}" type="presParOf" srcId="{1B8C4D0A-402A-4A98-B159-BCEED7A30526}" destId="{C0273112-6A07-4452-9C00-D803A98B002B}" srcOrd="6" destOrd="0" presId="urn:microsoft.com/office/officeart/2018/2/layout/IconLabelList"/>
    <dgm:cxn modelId="{50C53CAC-73B6-4936-ABA2-361948BF220D}" type="presParOf" srcId="{C0273112-6A07-4452-9C00-D803A98B002B}" destId="{C226C61B-CC48-4757-8FD0-14DDA76D636C}" srcOrd="0" destOrd="0" presId="urn:microsoft.com/office/officeart/2018/2/layout/IconLabelList"/>
    <dgm:cxn modelId="{77CE0583-24AF-48BA-BF95-47B58405D830}" type="presParOf" srcId="{C0273112-6A07-4452-9C00-D803A98B002B}" destId="{96B8405B-7155-4BC0-B52D-D0104CA24E21}" srcOrd="1" destOrd="0" presId="urn:microsoft.com/office/officeart/2018/2/layout/IconLabelList"/>
    <dgm:cxn modelId="{BA2240B3-7299-4154-AA0E-8EA8CF8840DA}" type="presParOf" srcId="{C0273112-6A07-4452-9C00-D803A98B002B}" destId="{BCE50E60-187E-4370-A8F4-95BD39BD59A4}" srcOrd="2" destOrd="0" presId="urn:microsoft.com/office/officeart/2018/2/layout/IconLabelList"/>
    <dgm:cxn modelId="{9B478585-E57B-4895-9D6C-A38420030346}" type="presParOf" srcId="{1B8C4D0A-402A-4A98-B159-BCEED7A30526}" destId="{395FE5DA-9920-4418-AAD4-331A13B1FFF0}" srcOrd="7" destOrd="0" presId="urn:microsoft.com/office/officeart/2018/2/layout/IconLabelList"/>
    <dgm:cxn modelId="{0476F7B5-074B-4CB1-9476-968BB6B70EE3}" type="presParOf" srcId="{1B8C4D0A-402A-4A98-B159-BCEED7A30526}" destId="{739626B1-8A3A-489A-B25F-B605661EE41E}" srcOrd="8" destOrd="0" presId="urn:microsoft.com/office/officeart/2018/2/layout/IconLabelList"/>
    <dgm:cxn modelId="{C30F487F-8358-4B61-8695-077CFBF9E71E}" type="presParOf" srcId="{739626B1-8A3A-489A-B25F-B605661EE41E}" destId="{42C4066D-448A-40E2-9CE8-25932E4A3591}" srcOrd="0" destOrd="0" presId="urn:microsoft.com/office/officeart/2018/2/layout/IconLabelList"/>
    <dgm:cxn modelId="{2AA00CE6-3876-408F-B331-912392C1E6F1}" type="presParOf" srcId="{739626B1-8A3A-489A-B25F-B605661EE41E}" destId="{FF213268-D577-4616-819E-16A4D7AD7564}" srcOrd="1" destOrd="0" presId="urn:microsoft.com/office/officeart/2018/2/layout/IconLabelList"/>
    <dgm:cxn modelId="{FE9FD2DD-253C-4FC3-B58B-486B627B4AA1}" type="presParOf" srcId="{739626B1-8A3A-489A-B25F-B605661EE41E}" destId="{39461134-092E-4977-8D0D-DE78FBB245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AE160-A622-47E1-BEA3-AC32E728E056}">
      <dsp:nvSpPr>
        <dsp:cNvPr id="0" name=""/>
        <dsp:cNvSpPr/>
      </dsp:nvSpPr>
      <dsp:spPr>
        <a:xfrm>
          <a:off x="491142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12AE9-2CFB-4E7A-80F4-7B2FAC55B512}">
      <dsp:nvSpPr>
        <dsp:cNvPr id="0" name=""/>
        <dsp:cNvSpPr/>
      </dsp:nvSpPr>
      <dsp:spPr>
        <a:xfrm>
          <a:off x="2426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Why DevOps?</a:t>
          </a:r>
          <a:endParaRPr lang="en-US" sz="1800" kern="1200"/>
        </a:p>
      </dsp:txBody>
      <dsp:txXfrm>
        <a:off x="2426" y="1846810"/>
        <a:ext cx="1777148" cy="710859"/>
      </dsp:txXfrm>
    </dsp:sp>
    <dsp:sp modelId="{815322A3-3694-43B5-B595-7A6A647C8F71}">
      <dsp:nvSpPr>
        <dsp:cNvPr id="0" name=""/>
        <dsp:cNvSpPr/>
      </dsp:nvSpPr>
      <dsp:spPr>
        <a:xfrm>
          <a:off x="2579292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534A4-621D-4165-8F56-38C6BE5987F0}">
      <dsp:nvSpPr>
        <dsp:cNvPr id="0" name=""/>
        <dsp:cNvSpPr/>
      </dsp:nvSpPr>
      <dsp:spPr>
        <a:xfrm>
          <a:off x="2090576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What is DevOps</a:t>
          </a:r>
          <a:endParaRPr lang="en-US" sz="1800" kern="1200"/>
        </a:p>
      </dsp:txBody>
      <dsp:txXfrm>
        <a:off x="2090576" y="1846810"/>
        <a:ext cx="1777148" cy="710859"/>
      </dsp:txXfrm>
    </dsp:sp>
    <dsp:sp modelId="{F03BCB31-B2E2-403C-8FE6-AEF3FC83579B}">
      <dsp:nvSpPr>
        <dsp:cNvPr id="0" name=""/>
        <dsp:cNvSpPr/>
      </dsp:nvSpPr>
      <dsp:spPr>
        <a:xfrm>
          <a:off x="4667441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9AB02-FC58-47C5-A214-CD8A959E846A}">
      <dsp:nvSpPr>
        <dsp:cNvPr id="0" name=""/>
        <dsp:cNvSpPr/>
      </dsp:nvSpPr>
      <dsp:spPr>
        <a:xfrm>
          <a:off x="4178725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DevOps Stages</a:t>
          </a:r>
          <a:endParaRPr lang="en-US" sz="1800" kern="1200"/>
        </a:p>
      </dsp:txBody>
      <dsp:txXfrm>
        <a:off x="4178725" y="1846810"/>
        <a:ext cx="1777148" cy="710859"/>
      </dsp:txXfrm>
    </dsp:sp>
    <dsp:sp modelId="{C226C61B-CC48-4757-8FD0-14DDA76D636C}">
      <dsp:nvSpPr>
        <dsp:cNvPr id="0" name=""/>
        <dsp:cNvSpPr/>
      </dsp:nvSpPr>
      <dsp:spPr>
        <a:xfrm>
          <a:off x="6755591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50E60-187E-4370-A8F4-95BD39BD59A4}">
      <dsp:nvSpPr>
        <dsp:cNvPr id="0" name=""/>
        <dsp:cNvSpPr/>
      </dsp:nvSpPr>
      <dsp:spPr>
        <a:xfrm>
          <a:off x="6266875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DevOps Tools</a:t>
          </a:r>
          <a:endParaRPr lang="en-US" sz="1800" kern="1200"/>
        </a:p>
      </dsp:txBody>
      <dsp:txXfrm>
        <a:off x="6266875" y="1846810"/>
        <a:ext cx="1777148" cy="710859"/>
      </dsp:txXfrm>
    </dsp:sp>
    <dsp:sp modelId="{42C4066D-448A-40E2-9CE8-25932E4A3591}">
      <dsp:nvSpPr>
        <dsp:cNvPr id="0" name=""/>
        <dsp:cNvSpPr/>
      </dsp:nvSpPr>
      <dsp:spPr>
        <a:xfrm>
          <a:off x="8843740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61134-092E-4977-8D0D-DE78FBB2458E}">
      <dsp:nvSpPr>
        <dsp:cNvPr id="0" name=""/>
        <dsp:cNvSpPr/>
      </dsp:nvSpPr>
      <dsp:spPr>
        <a:xfrm>
          <a:off x="8355024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DevOps Use-Case</a:t>
          </a:r>
          <a:endParaRPr lang="en-US" sz="1800" kern="1200"/>
        </a:p>
      </dsp:txBody>
      <dsp:txXfrm>
        <a:off x="8355024" y="1846810"/>
        <a:ext cx="1777148" cy="710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F3668-2CC1-4B5F-A005-A28DF5B0E97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8C62B-107B-4ECE-919E-8A8BF8981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96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Welcome everyone to this demo session 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tutorial. Before I begin guys, Let me introduce myself.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My name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Jitin</a:t>
            </a:r>
            <a:r>
              <a:rPr lang="en-US" b="0" dirty="0">
                <a:effectLst/>
                <a:latin typeface="Roboto" panose="02000000000000000000" pitchFamily="2" charset="0"/>
              </a:rPr>
              <a:t> and I have experience working on various develop solutions for different companies. I've worked on quite a lot of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till starting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from Git, Jenkins, Docker, Puppet, Ansible. So this is about me guys and in today's session we are going to focus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various stages and tools involved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. And what exactly is the meaning of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methodology.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let's move forward and have a look at the agenda for today. So this is what we'll be discussing today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38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Now. Let me put this in simpler terms. So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the practice of operations and development Engineers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participating together in the entire software life cycle. From design through the development process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production support and you can also say that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also characterized by operation staff making use many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same techniques as Developers for this system work. I'll explain you that how is this definition relevant?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all we are saying here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characterized by operation staff making use many of the same techniques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Developers for their systems work seven. I will explain you infrastructure as code you'll understand why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am using this particular definition, right? So as you know, that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a software development strategy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Bridges the gap between the dev part in the off side of the company and helps us to deliver good quality software end time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how this happens this happens because of various stages and tools involved in Des Moines. So here is a diagram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is nothing but an infinite Loop because everything happens continuously in Dev Ops guys,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everything starting from coding testing deployment monitoring everything is happening continuously,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these are the various tools which are involved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methodologic,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not only the knowledge of these tools are important for a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engineer, but also how to use these tools.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can I architect my software delivery lifecycle such that I get the maximum output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doesn't mean that, you know, if I have a good knowledge of Jenkins or gate or darker, then I become a DevOps engineer.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 that is not true. You should know how to use them. You should know where to use them to get the maximum output.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you have got my point what I'm trying to say here. If you have any questions any doubts, just go ahead and ask me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 in the next slide.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will be discussing about various stages that are involved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, but before that if you have any questions, please go ahead and ask me.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One more question…. Does organization uses all the tools?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different stages know they'll be using one tool per stage or there might be multiple tools but there's no guarantee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they'll use all the tools that I mentioned in my particular slide right based on their requirement based on the kind of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they have they can go ahead and configure their entire software delivery life cycle the way they want. 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are the tools covered in the syllabus?  So there are multiple tools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will be covered in the syllabus for one stage. There might be one or multiple tools available. For example, there is ansible as well as the chef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puppet available in the course and all of them are configuration management tools when I talk about source code management,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we have covered git for building an application. There is mavin for continuously testing we have selenium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we even have Docker for containerization as well and Jenkins is the heart of DevOps life cycle. So we have chosen Jenkins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well in the course why we have chosen these tools is Because they have the major market share right apart from that.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Most of the companies have given good reviews about these tools. These are open source tools and pretty trending right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most of the companies are using it. So let's move forward guys and we are going to focus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various stages involved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. So these are the various stages involved in develops.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460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me just take you through all these stages one by one starting from Version Control. So I'll be discussing all of these stages one by one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let me just give you an entire picture of these stages in one slide first. So Version Control is basically maintaining different versions of the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 mean by that Suppose there are multiple developers writing a code for a particular application. So how will I know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which developer has made which commits at what time and which commits is actually causing the error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how will I revert back to the previous commit so I hope you are getting my point my point here is how will I manage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source code suppose developer day has made a commit and that commit is causing some error.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Now. How will I know the developer a has? That commit and at what time he made that comment and very the code was that editing happened.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Right? So all of these questions can be answered. Once you use Version Control tools like git subversion, etc.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Etc. We are going to focus on getting our course. So then we have continuous integration. So continuous integration is basically building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application continuously what I mean by that suppose any developer made a change the source code a continuous integration server should be able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pull that code. I am prepared a built now when I say build people have this misconception of you know,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only compiling the source code. It is not true guys includes everything starting from compiling your source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validating your source code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code</a:t>
            </a:r>
            <a:r>
              <a:rPr lang="en-US" b="0" dirty="0">
                <a:effectLst/>
                <a:latin typeface="Roboto" panose="02000000000000000000" pitchFamily="2" charset="0"/>
              </a:rPr>
              <a:t> review unit, testing integration, testing,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etc</a:t>
            </a:r>
            <a:r>
              <a:rPr lang="en-US" b="0" dirty="0">
                <a:effectLst/>
                <a:latin typeface="Roboto" panose="02000000000000000000" pitchFamily="2" charset="0"/>
              </a:rPr>
              <a:t>, etc. And even packaging your application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comes continuous delivery. Now the same continuous integration tool that we are using suppose Jenkins.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what Jenkins will do once the application is built. It will be deployed onto the test servers for testing to perform, you know,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user acceptance test or end user testing whether you call it there will be using tools like selenium right for performing.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Investing and once that is done, it will be then deployed onto the process servers for release,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 that is called continuous deployment and here we'll be using configuration management and containerization tools.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basically to provision your infrastructure to provision your prod  environment and let me tell you guys continuous deployment is something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is not a good practice because before releasing a product in the market, there might be multiple checks that you want to do before that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might be multiple other testing that you want to do. So you don't want this to be automated right? That's why continuous deployment is something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is not preferred after continuous delivery. We can go ahead and manually use configuration management tools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like puppet chef ansible and salts tag, or we can even use Docker for a similar purpose and then we can go ahead and deploy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onto the Crossovers for release. And once the application is live. It is continuously monitored by tools like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Nagi</a:t>
            </a:r>
            <a:r>
              <a:rPr lang="en-US" b="0" dirty="0">
                <a:effectLst/>
                <a:latin typeface="Roboto" panose="02000000000000000000" pitchFamily="2" charset="0"/>
              </a:rPr>
              <a:t> iOS or Splunk,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will provide the relevant feedback to the concern teams, right? So these are various stages involved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or is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17:15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I’ll repeat this entire slide once more so definitely to give you a better idea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let's start with Version Control. So you have got the requirement from the client you have designed it how your application is going to look like.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know that now what you have you have ten developers were writing code for that particular application right.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those ten developers are writing code, but how will we manage that code? So what my point here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will I know which come it has caused that error, which commits has caused a particular error or who has made which commits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 what time right to answer all of these questions? We use Version Control tools like git Subversion,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etc</a:t>
            </a:r>
            <a:r>
              <a:rPr lang="en-US" b="0" dirty="0">
                <a:effectLst/>
                <a:latin typeface="Roboto" panose="02000000000000000000" pitchFamily="2" charset="0"/>
              </a:rPr>
              <a:t>, etc.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Right. So these tools will maintain different versions of the code. So even if you know, I want to revert back to the previous commit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go ahead and do that right? I can go ahead and check out the previous version of the code as well. That is what basically source code management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Version Control is then comes continuous integration. So here continuous integration tools like Jenkins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they do the continuously build your application when I say build includes compile validate code review unit testing integration testing and even,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know packaging your application, so that comes under continuous integration continuously building your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once continuous build is done you then deploy it onto the test servers for end user testing or user acceptance test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where you use tools like selenium that is called continuous delivery.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hope I'm clear. All right. I just fine with it next what happens you deploy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application onto the process service for release. Once your application is tested successfully,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can also be automated but a list something which is not a good practice because you know before releasing a product in the market,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need to perform certain other check. You need to Market your product the multiple things that you need to consider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is why continuous deployment is something which is not recommended now under this continuous deployment.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have configuration management and containerization. So configuration management tools are basically Chef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puppet ansible and salt stock which can provision and deploy your application onto the broad service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containerization is basically Docker containers which serves a similar purpose. Once your application is life.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be continuously monitored by tools like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Nagi</a:t>
            </a:r>
            <a:r>
              <a:rPr lang="en-US" b="0" dirty="0">
                <a:effectLst/>
                <a:latin typeface="Roboto" panose="02000000000000000000" pitchFamily="2" charset="0"/>
              </a:rPr>
              <a:t>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Os</a:t>
            </a:r>
            <a:r>
              <a:rPr lang="en-US" b="0" dirty="0">
                <a:effectLst/>
                <a:latin typeface="Roboto" panose="02000000000000000000" pitchFamily="2" charset="0"/>
              </a:rPr>
              <a:t> or Splunk, which will provide the relevant feedback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concern teams. So that's how DevOps works. So these are the various stages involved in develops,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now let me just go back to clear if there are loads. So this is our various stages are scheduled various jobs schedule.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 Jenkins here. We have a continuous integration server. So what Jenkins will do the moment any developer makes a change in the source code,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take that code and then it will trigger a built using tools like Maven or and of Gradle.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Once that is done. It will deploy it onto the test servers for testing for end user testing using tools like selenium j-unit Etc.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what happens it will automatically take that tested application and deploy it onto the process servers for release,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then it is continuously monitored by tools. Like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Nagi</a:t>
            </a:r>
            <a:r>
              <a:rPr lang="en-US" b="0" dirty="0">
                <a:effectLst/>
                <a:latin typeface="Roboto" panose="02000000000000000000" pitchFamily="2" charset="0"/>
              </a:rPr>
              <a:t> was plunky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lkx</a:t>
            </a:r>
            <a:r>
              <a:rPr lang="en-US" b="0" dirty="0">
                <a:effectLst/>
                <a:latin typeface="Roboto" panose="02000000000000000000" pitchFamily="2" charset="0"/>
              </a:rPr>
              <a:t> cetera et cetera. So Jenkins is basically heart of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life cycle.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gives you a nice 360 degree view of your entire software delivery life cycle.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with that UI you can go ahead and have a look how your application is doing currently right? We're in which stage it is in right now testing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done or not. All those things. You can go ahead and see in the Jenkins dashboard right? There might be multiple jobs running in the Jenkins dashboard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you can see and it gives you a very good picture of the entire software delivery life.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don't worry. I'm going to discuss all of these stages in detail when we move forward, right so till now any questions any doubts,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have guys just feel free to ask me right now. 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are going to discuss each of these stages one by one starting from source code management or even call us Version Control.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075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 what happens in source code management, there are two types of source code management approaches one is called centralized Version Control.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another one is called the distributed Version Control the source code management now, I imagine there are multiple developers writing a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an application if there is some bug introduced how will we know which come it has caused that error and how will I revert back to the previous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code in order to solve these issues source code management tools were introduced and there are two types of source code management tools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one is called ventral eyes Version Control and another is distributed Version Control. So let's discuss the centralized Version Control first.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centralized version control system uses a central server to store all the files and enables team collaboration.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works in a The upholstery to which users can directly access a central server. So this is what happens here guys.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every developer has a working copy the working directory. So the moment they want to make any change in the source code.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can go ahead and make a comment in the shared repository right and they can even update their working copy by, you know,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pulling the code that is there in the repository as well. So the repository then the diagram that your nose noticing indicates a central server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could be local or remote, which is directly connected to each of the programmers workstation. As you can see now every programmer can extract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update their workstation or the data present in the repository or can even make changes to the data or committed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repository. Every operation is performed directly on the central server or the central repository,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even though it seems pretty convenient to maintain a single repository, but it has a lot of drawbacks,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before attacking the drawbacks, let me tell you what advantage we have here. So first of all, if anyone makes a comment in the repository,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it will be a commit ID Associated to it, and there will always be a commit message. So, you know,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person has made that comment at net what time and where in the code basically, right so you can always revert back but let 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discuss few disadvantages. First of all, it is not locally available. Meaning you always need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be connected to a network to perform any action. It is always not available locally, right? So you need to be connected with the some sort of network.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Basically since everything is centralized in case of the central server getting crashed or corrupted.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result in losing the entire data of the project. Right? So that's a very serious issue guys.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that is one of the reasons why Industries don't prefer centralized Version Control System, that's talk about the distributed version control system.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now</a:t>
            </a:r>
            <a:r>
              <a:rPr lang="en-US" b="0" dirty="0">
                <a:effectLst/>
                <a:latin typeface="Roboto" panose="02000000000000000000" pitchFamily="2" charset="0"/>
              </a:rPr>
              <a:t> these systems do not necessarily rely on a central server to store all the versions of the project file.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in distributed Version Control System, every contributor has a local copy or clone of the main repository as you can see,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I'm highlighting with my cursor right now that is everyone maintains a local repository of their own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contains all the files and metadata present in them. In repository as you can see then the diagram is well,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 programmer maintains a local repository on its own which is actually the copy or clone of the central repository on their hard drive.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can commit and update the local repository without any interference. They can update the local repositories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 new data coming from the central server by an operation called pull and effect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main repository by an operation called push right operation called push from the local repository.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the USB thinking what advantage we get here, what are the advantages of distributed version control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over the centralized Version Control now basically the act of cloning and entire repository gives you that Advantage.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me tell you how now all operations apart from push-and-pull are very fast because the tool only needs to access the hard drive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not a remote server, hence, you do not always need an internet connection committing new change sets can be done locally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without manipulating the data on the main proposed three. Once you have a group of change sets ready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put Them all at once. So what you can do is you can ask the commit to your local repository, which is there in your local hard drive.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commit the changes. That  you want in the source code you can you know Bunch review it and then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once you have quite a lot of change sets ready, you can go ahead and push it onto the central server as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 the central server gets crashed at any point of time. The lost data can be easily recovered from any one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contributors local repository. This is one very big Advantage about from that since every contributor has a full copy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project repository. They can share changes with one another if they want to get some feedback before affecting the changes in the main repository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these are the various ways in which you know distributed version control system is actually better than a centralized version control system.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 saw the two types of source code management systems and I hope you have understood it. We are going to discuss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one source code management tool called gate, which is very popular in the market right now almost all the companies actually use get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before I move ahead if you have any questions or doubts, you can just go ahead and ask any questions guys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are the different source code management tools? There are a lot actually there is bitbucket.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is subversion there's get and if you talk about the most famous one then that is definitely get so I hope this answers your question.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I'll move forward and we'll go into focus on a source code management tool a distributed Version Control tool that is called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get now before I move forward guys. Let me make this thing clear.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331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when I say Version Control of source code management,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it's one of the same thing. Let's talk about get now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now</a:t>
            </a:r>
            <a:r>
              <a:rPr lang="en-US" b="0" dirty="0">
                <a:effectLst/>
                <a:latin typeface="Roboto" panose="02000000000000000000" pitchFamily="2" charset="0"/>
              </a:rPr>
              <a:t> git is a distributed Version Control tool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supports distributed nonlinear workflows by providing data Assurance for developing quality software,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it's a pretty tough definition to follow but it will be easier for you to understand with the diagram that is there in front of your screen.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for example, I am a developer and this is my working directory right now. What I want to do is I want to make some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my local repository because it is a distributed Version Control System. I have my local repository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I'll do I'll perform a git add operation now because of git add whatever was there in my working directory will be present in the staging area.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Now, you can visualize the staging area as something which is between the working directory. Your local repository,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once you have done get ad you can go ahead and perform git commit to make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your local repository. And once that is done you can go ahead and push your changes to the remote repository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After that. You can even perform get pull to add whatever is there in your remote repository to your local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perform get check out to add everything which was there in your local repository to your working directory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right. So, let me just repeat it once more for you guys. So I have a working directory here. Now in order to add that to my local repository.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need to First perform get add that will add it to my staging area staging area is nothing but area between the working directory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 local repository after get a lie can go ahead and execute git commit which will add the changes to my local repository.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Once that is done. I can perform get push to push the changes that I've made in my local repository to the remote repository and in order to pull other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are there in the remote repository of the local repository. You can perform get pull and finally get check out that will be added to your work.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. Now, if you want to learn more about get I'll leave the link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chat box. You can go ahead and have a look at that video.. Let me just show you a few basic commands of get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I've already installed get in my Center as virtual machine. And if you have any problems installing it, you can refer the get installation video.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I'll leave the link in the chat box and similarly the people who are watching it on YouTube can find it in the description box below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So, let me just quickly open my centaurs virtual machine to show you a few basic operations that you can perform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 get device virtual machine and I've told you that I've already installed get now in order to check the version of get you can just type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here get - - version and you can see that I have two point seven point two here.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71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continuous integration is basically a development practice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which the developers are required to commit changes. Just the source code in a shared repository several times a day,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you can say more frequently and every commit made in the repository is then built this allows the teams to detect the problems early.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us understand this with the help of the diagram that is there in front of your screen. So here we have multiple developers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are writing code for a particular application and all of them are committing code to a shared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can be a git repository or subversion repository from there the Jenkins server, which is nothing but a continuous integration tool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will pull that code the moment any developer commits a change in the source code the moment any developer coming to change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source code Jenkins server will pull that it will prepare a build now as I have told you earlier as well build does not only mean compiling the source code.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includes compiling but apart from that there are other things as well. For example code review unit testing integration testing,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know packaging your application into an executable file. It can be a war file. It can be a jar file.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happens in a continuous manner the moment any developer coming to change in the source code Jenkins over will pull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prepare a bill. Right. This is called as continuous integration. So Jenkins has various Tools in order to perform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has various tools for development testing and deployment Technologies. It has well over 2,500 plugins.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need to install that plug-in and you can just go ahead and Trigger whatever job you wanted with the help of Jenkins.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is originally written in Java. Right and let's move forward and we are going to focus on continuous delivery now,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95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continuous delivery is nothing but taking continuous integration to The Next Step. So what are we doing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a continuous manner or in an automated fashion? We are taking this build application onto the test server for end user testing or unit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user acceptance test, right? So that is basically what is continuous delivery. So let us just summarize continuous delivery again moment.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 developers makes a change in the source code. Jenkins will pull that code prepare a built once build is successful.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take the build application and Jenkins will deploy it onto the test server for end user testing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user acceptance test. So this is basically what continuous delivery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is</a:t>
            </a:r>
            <a:r>
              <a:rPr lang="en-US" b="0" dirty="0">
                <a:effectLst/>
                <a:latin typeface="Roboto" panose="02000000000000000000" pitchFamily="2" charset="0"/>
              </a:rPr>
              <a:t> happens in a continuous fashion.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advantage we get here? Basically if they the build failure then we know which commits has caused that error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we don't need to go through the entire source code of the application similarly for testing even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any bug appears in testing is well, we know which comment has caused that are Ernie can just go ahead and you know have a look at that particular comment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instead of checking out the entire source code of the application. So they basically this system allows the team to detect problems early,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 as you can see from the diagram as web. You know, if you want to learn more about Jenkins, I'll leave a link in the chat box.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go ahead and refer that and people are watching it on YouTube can find that link in the description box below 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we're going to talk about continuous deployment. So continuous deployment is basically taking the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build application that you have tested and deploying that onto the process servers for release in an automated fashion.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once the application is tested it will automatically be deployed on to the broad service for release. Now, this is something not a good practice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I've told you earlier as well because there might be certain checks that you need to do now to release your software in the market.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do you might want to Market your product before that? So there's a lot of things that you want to do before deploying your application.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is not advisable or a good practice to you know, actually automatically deploying your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onto the processor which for release so this is basically continuous integration delivery and deployment any questions.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have guys you can ask you. All right. So Dorothy wants me to repeat it. Once more sure jovial do that.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start with continuous integration. So continuous integration is basically committing the changes in the source code more frequently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every commit will then be built using a Jenkins server, right or any continuous integration server.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Jenkins water will do it will trigger a build the moment any developer commits a change in the source code and build includes of compiling code review unit,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testing integration testing packaging and everything. So I hope you are clear with what is continuous integration.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is basically continuously building your application, you know, the moment any developer come in to change in the source code.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Jenkins will put that code in prepare a belt. So I have a question popped in my screen. This is from Jessica. What do you exactly mean by unit and integration testing?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right. Well, let me just explain you that with an example of a pain what happens when you are manufacturing a pain in the factory.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be manufactured in small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small</a:t>
            </a:r>
            <a:r>
              <a:rPr lang="en-US" b="0" dirty="0">
                <a:effectLst/>
                <a:latin typeface="Roboto" panose="02000000000000000000" pitchFamily="2" charset="0"/>
              </a:rPr>
              <a:t> pieces the cab the body and all those things right? So checking if the functioning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those small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small</a:t>
            </a:r>
            <a:r>
              <a:rPr lang="en-US" b="0" dirty="0">
                <a:effectLst/>
                <a:latin typeface="Roboto" panose="02000000000000000000" pitchFamily="2" charset="0"/>
              </a:rPr>
              <a:t> pieces basically the unit testing and then integrating multiple pieces together and then testing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called integration testing. I hope this answers your question the same goes for your software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right, so she's fine with the answer. Let's move forward and now I'm going to explain you continuous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delivery now incontinence delivery the package that we have created here the war of the jar file of the executable file.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Jenkins will take that package and it will deploy it onto the test server for end user testing. All right.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one more question from geography again, which kind of testing are you talking about now fine. So this kind of testing is called the end user testing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user acceptance test where you need to deploy your application onto a server which can be a replica of your production server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perform end user testing or you call it user acceptance test. For example My application if I want to check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the functions right functional testing if I want to perform functional testing of my application. I will first go ahead and check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whether my search engine is working then I'll check whether people are able to log in or not. So all those functions of a website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I check or an application and I check is basically after deploying it on to apps over right? So that's sort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testing is basically what is your functional testing or what? I'm trying to refer here. So I hope you are clear.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right, she's finally answer next up. We are going to continuously deploy our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onto the broad servers for release. So once the application is tested it will be then deployed onto the processor was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release and I've told you earlier is well, it is not a good practice to deploy your application continuously or in an automated fashion.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right, fine guy. So any other questions any other doubts related to integration delivery and deployment?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290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All right. So there's a question of popped on my screen. It is from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shubham</a:t>
            </a:r>
            <a:r>
              <a:rPr lang="en-US" b="0" dirty="0">
                <a:effectLst/>
                <a:latin typeface="Roboto" panose="02000000000000000000" pitchFamily="2" charset="0"/>
              </a:rPr>
              <a:t>. He's asking can you explain a bit more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about Jenkins fine sebum? So Jenkins is basically a continuous integration tool and its job is to integrate the various stages of develops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have discussed, right? So we discussed First we manage the source code then we build it test it deployed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monitor it so Jenkins server or the Jenkins continuous integration tool will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integrate all of these stages. Now what it does it will give you a nice UI basically that you I will contain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entire software delivery life cycle that will give you the 360-degree view of your entire software delivery life cycle.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Where is my application right now? Whether tests were successful is it deployed onto the broad environment successfully all those things.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find it in the Jenkins dashboard. If you want to visualize it consider it as you know, you have been an orchestra over there.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You'll find this one guy who has a stick in one hand and rest of the people are playing the instruments, right? So that's what Jenkins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trigger different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different</a:t>
            </a:r>
            <a:r>
              <a:rPr lang="en-US" b="0" dirty="0">
                <a:effectLst/>
                <a:latin typeface="Roboto" panose="02000000000000000000" pitchFamily="2" charset="0"/>
              </a:rPr>
              <a:t> jobs. It will trigger different phases of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life cycle with the help of various plugins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Jenkins support. I hope that's clear. So I believe I've answered all the questions. So guys you have discussed a lot about Jenkins.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about I show you how Jenkins UI looks like and how you can download plugins on all those things.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I've already installed Jenkins in my Center is virtual. And if you have any problems installing Jenkins, refer the video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 will ping you in the chat box and people are watching it on YouTube can find it in the description box below.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518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now let's talk about configuration management. So what exactly is configuration management, so now let me talk about few issues with the deployment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a particular application or provisioning of the server's so basically what happens, you know. I've built my application,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when I deploy it onto the test servers or onto the process servers, there are some dependency issues because I wish my application is not working fine.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example in my developers laptop. There might be some software stack which was upgraded but in my prod and in the test environment,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they're still using the outdated version of that software side because of which the application is not working fine.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is just one example apart from that what happens when your application is life and it goes down because of some reason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that reason can be you have upgraded the software stack. Now, how will you go back to the previous table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that software stack. So there are a lot of issues with you know, the admin side of the company the upside of the company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were removed with the help of configuration management tools. So, you know before that means you should write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these long script in order to provision the infrastructure whether it's the test environment of the prod environment of the dev environment.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these light those long scripts right which is prone to error plus. It used to take a lot of time and apart from that the Edmund who has written that script.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 one else can actually recognize what's the problem with it once you if you have to debug it, so there are lot of problems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were there with the admin side or the observe the company which were removed by the help of configuration management tools and when very important concept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you guys should understand is called infrastructure as code which means that writing code for your infrastructure.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That's what it means suppose if I want to install lamp stack on all of these three environments whether it's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devtest</a:t>
            </a:r>
            <a:r>
              <a:rPr lang="en-US" b="0" dirty="0">
                <a:effectLst/>
                <a:latin typeface="Roboto" panose="02000000000000000000" pitchFamily="2" charset="0"/>
              </a:rPr>
              <a:t> abroad I will write the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installing lamp stack in one central location and I can go ahead and deploy it onto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devtest</a:t>
            </a:r>
            <a:r>
              <a:rPr lang="en-US" b="0" dirty="0">
                <a:effectLst/>
                <a:latin typeface="Roboto" panose="02000000000000000000" pitchFamily="2" charset="0"/>
              </a:rPr>
              <a:t> and product.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have the record of the system State president my one central location, even if I upgraded to the next version,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still have the record the previous stable version of the software stack, right so I don't have to manually go ahead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know write scripts and Right onto the nodes this is that easy guys. So let me just focus on few challenges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 configuration management helps us to overcome. First of all, it can help us to figure out which components to change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requirements change. It also helps us in redoing an implementation because the requirements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changed since the last implementation and very important Point guys that it helps us to revert to a previous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component if you have replaced with a new but the flawed version now, let me tell you the importance of configuration management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through a use case now the best example I know is of New York Stock Exchange a software glitch prevented the NYC from Trading stocks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almost 90 minutes this led to millions of dollars of loss a new software installation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cause the problem that software was installed on eight of its twenty trading Terminals and the system was tested out the night before however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morning it failed to operate on the a term ends. So there was a need to switch back to the old software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you might think that this was a failure of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nyc's</a:t>
            </a:r>
            <a:r>
              <a:rPr lang="en-US" b="0" dirty="0">
                <a:effectLst/>
                <a:latin typeface="Roboto" panose="02000000000000000000" pitchFamily="2" charset="0"/>
              </a:rPr>
              <a:t> configuration management process, but in Reality,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was a success as a result of proper configuration management NYC recovered from that situation in 90 minutes,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was pretty fast had the problem continued longer. The consequences would have been more severe guys.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you have understood its importance. Now, let's focus on various tools available for configuration management.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640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we have multiple tools like puppet Chef Anne surveillance all stock. I'm going to focus on pop it for now. So pop it is a configuration management tool that is used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deploying configuring and managing servers. So, let's see, what are the various functions of puppet.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first of all, you can Define distinct configurations for each and every host and continuously check and confirm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whether the required configuration is in place and is not altered on the host. So what I mean by that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actually Define this thing configuration for example in my one particular node. I need this office.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can another node. I need this office stack so I can you know, defined distinct configurations for different nodes and continuously check and confirm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whether the required configuration is in place and is not alter. And if it is altered puppet will revert back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required configurations. This is one function of puppet. It can also help in Dynamic scaling up and scaling down of machines.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will happen if in your company there's a big billion day sale, right and you're expecting a lot of traffic.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at that time in order to provision more servers probably today our task is to provision 10 servers and tomorrow,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might have to revision say 100 GM's right? So how will you do that? You cannot go ahead and do that manually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by writing scripts. You need tools like puppet that can help you in Dynamic scaling up and scaling down of machines.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provides control over all of your configured machines. So our centralized change gets propagated to all automatically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follows a master-slave architecture in which the slaves will pull the central server for changes made in the configuration.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 have multiple nodes there which are connected to the master. So they will pole they will check continuously.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there any change in the configuration happened the master the moment any change happen, it will pull that configuration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deploy it onto that particular node. I hope you are getting my point. So this is called pull configuration and push configuration.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master will actually push the configurations on to the nodes which happens in an civil and salts that but does not happen in pop it in shifts.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these two tools follow pull configuration and an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smellin</a:t>
            </a:r>
            <a:r>
              <a:rPr lang="en-US" b="0" dirty="0">
                <a:effectLst/>
                <a:latin typeface="Roboto" panose="02000000000000000000" pitchFamily="2" charset="0"/>
              </a:rPr>
              <a:t> salts that follows push configuration in which these configurations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pushed onto the nodes and here in chef and puppet. The nodes will pull that configurations. They keep on checking the master at regular intervals.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if there is any change in the configuration, it will pull now let me explain you the architecture that is there in front of your screen.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that is basically a typical puppet architecture in which what happens you can see that there's a master-slave architecture here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our puppet master and here is our puppet slave now the functions which are performed in this architecture first, the puppet agent sends the fact to the puppet master.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poppet slave will first send the fact to the Puppet Master farts what our Fox basically they are key value data pairs.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represents some aspects of slave states such as its IP address of time operating system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whether it's a virtual machine, right? So that's what basically facts are and the puppet master uses a fact to compile a catalog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defines how the Slaves should be configured now. What is the catalog it is a document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describes a desired state for each resource that Puppet Master manages. Honestly, then what happens the puppet slave reports back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master indicating that configuration is complete and which is also visible in the puppet dashboard.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that's how it works guys. If you have any questions or doubts, you can go ahead and ask me. All right a shoe bomb is asking a question is asking can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give me some tool examples with push-and-pull configuration? Well short so as I've told you that an sibilance all Stark uses the push configuration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which you write the scripts or you write the configurations in one central location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can be an eligible control machine, right or basically a master and from that Master suppose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want to push those configurations on the 1502. You can go ahead and execute a command in the slave and push that onto as many notes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you want. Let's talk about pole configurations. So in pull configuration, the nodes will actually pull the central server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configurations at regular. It's it can be a puppet slave. It can be Puppet Master.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can be a chef so chefs over so the nodes will pull the central server for you know,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configurations and it will pull any change that has happened in the configuration. So I hope you've understood it.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Just give me a confirmation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shabam</a:t>
            </a:r>
            <a:r>
              <a:rPr lang="en-US" b="0" dirty="0">
                <a:effectLst/>
                <a:latin typeface="Roboto" panose="02000000000000000000" pitchFamily="2" charset="0"/>
              </a:rPr>
              <a:t> so that I can move forward. All right. He says yes all clear fine guys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can see there are no more questions. So let's move forward and talk about containerization.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exactly is containerization so I believe all of you have heard about virtual machines. So what are containers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containers</a:t>
            </a:r>
            <a:r>
              <a:rPr lang="en-US" b="0" dirty="0">
                <a:effectLst/>
                <a:latin typeface="Roboto" panose="02000000000000000000" pitchFamily="2" charset="0"/>
              </a:rPr>
              <a:t> are nothing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the lightweight alternatives to Virtual machines. So let me just explain that to you.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028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we have Docker containers that will contain the binaries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libraries required for a particular application. And that's when we call it. You know, we have containerized a particular application,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us focus on the diagram that is there in front of your screen. So here we have host operating system on top of which we have Docker engine.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have a No guest operating system here guys. It uses the host operating system and we are learning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two containers container one will have application one and it's binaries in libraries the container to will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application to and it's binaries and libraries. So all I need in order to run my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this particular container or this particular container? Because all the dependencies are already present in that particular container.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is basically a container it contains my application the dependencies of my application.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binary is Ivory is required for that application. Is there in my container nowadays if you must have noticed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even you want to install some software you will actually get ready to use Docker container, right? That is the reason because it's pretty lightweight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you compare it with virtual machines, right? So let me discuss a use case how you can actually use Docker in the industry.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suppose you have some complex requirements for your application. It can be a microservice. It can be a monolithic application anything.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let's just take microservice. So suppose you have complex requirements for your microservice your you have written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dockerfile</a:t>
            </a:r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them with the help of this Docker 5. I can create a Docker image. So Docker image is nothing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you know a template you can think of it as a template for your Docker container, right? And with the help of Docker image,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create as many Docker containers as you want. Let me repeat it once more so we have written the complex requirements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a micro service application in an easy to write Docker file from there. We have created a doctor. It and with the help of Docker image we can build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many containers as we want. Now that Docker image. I can upload that onto Docker Hub,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is nothing but a git repository of Docker images we can have public repositories can have private repositories 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from Docker Hub any team beat staging a production can pull that particular image and prepare as many containers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they want. So what advantage we get here, whatever was there in my developers laptop, right? The Microsoft is application.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guy who has written that and the requirement for that micro service obligation, so that guy's basically a developer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he's only developing the application. So whatever is there in my developers laptop, I have replicated in my staging as well as in the production.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there's a consistent Computing environment throughout my software delivery lice egg. I hope you are getting my point.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 questions you have any doubts. I'll actually open my Virtual Machine and I'll show you a few basics of Docker is well, but before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you have any questions anything in your mind, please feel free to ask me. Okay, the question popped in my screen.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the difference between virtual machines and Docker containers? So with the help of Docker containers,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don't have to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preallocate</a:t>
            </a:r>
            <a:r>
              <a:rPr lang="en-US" b="0" dirty="0">
                <a:effectLst/>
                <a:latin typeface="Roboto" panose="02000000000000000000" pitchFamily="2" charset="0"/>
              </a:rPr>
              <a:t> any Ram, right? It will take as and when required but in Virtual machines, you have to pre-allocate some amount of ram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of which a lot of resources are wasted. So yeah, it's a lightweight alternative to Virtual machines. It doesn't work on the guest operating system.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uses the host operating system the docker containers. So these are few differences which actually makes it better than virtual machines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 lightweight alternative towards machines. Can I download Hadoop Docker image from doctoral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I can run it? Well, definitely you can go ahead and start doing that. There is no stopping you if there is a Docker image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available on Docker hub for Hadoop. Let's try to pull it. Why not? So guys, let me just quickly brief you again about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exactly a Docker containers so just visualize container as actually a box in which our application is present with 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its dependencies except the box is infinitely replicable. Whatever happens in the Box stays in the Box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unless you explicitly take something out or put something in and when it breaks you will just throw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away and get a new one. So containers usually make your application easy to run on different computer.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Ideally the same image should be used to run containers in every environment stage from development to production.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that's what basically Docker containers are. So guys. T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I've already installed Docker if you want to learn how to install Docker just refer the link that helping you in the chat box.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the people who are watching it on YouTube can find it in the description box below. So the first thing is I need to start Docker for that.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will type system CTL start docker.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Give the password. And I started successfully so now what I'm going to do,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are few images which are already there in Docker Hub, which are public images. You can pull it at anytime you want.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Right? So you can go ahead and run that image as many times as you want. You can create as many containers as you want.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basically when I execute the command of pulling an image from dog a rabbit will try to First find it locally whether it's present or not.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if it is present then it's well and good. Otherwise, we'll go ahead and pull it from the docker Hub. So right so before I move forward,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me just show you how Docker of looks like If you have not created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 account and Doctor have you need to go and do that? Because for executing a use case you have to do is it's free of cost.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these are darker of looks like guys and this is my repository that you can notice here. Right? I can go ahead and search for images here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for example, if I want to search for Hadoop images, which I believe one of you asked so you can find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have Hadoop images present here as well. Right? So these are nothing but few images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are there on Docker Hub. So I believe now I can go back to my terminal and execute few basic Docker command.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 first thing that I'm going to execute is called Docker images which will give the list of all the images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 have in my local system. So I have quite a lot of images you can see right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55:56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is the size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and</a:t>
            </a:r>
            <a:r>
              <a:rPr lang="en-US" b="0" dirty="0">
                <a:effectLst/>
                <a:latin typeface="Roboto" panose="02000000000000000000" pitchFamily="2" charset="0"/>
              </a:rPr>
              <a:t> all those things when it was created the image. This is called the image ID,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have all of these things displayed on my console. Let me just clear my terminal now what I'm going to do,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I'm going to pull an image, right? So all I have to type here is the awkward pull for example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I want to pull an Ubuntu image. Just type in hair darker pull open to and here we go.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is using default tag latest. So tag is something that I'll tell you later. But yeah, it will provide the default tag latest all the time.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is pulling from the docker Hub right now because it couldn't find it locally. So download is completed is currently extracting it.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if I want to run a container, all I have to type here is to occur and -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IIT Ubuntu or you can type the image ideas. Well, so I am in the Ubuntu container.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I've told you how you can see the various Docker images of told you how you can pull an image from Docker Hub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how you can actually go ahead and run a container. So if you want to know more about Docker, I'll leave a link in the chat box.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56:56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go ahead and have a look and people are watching it on YouTube can find it in the description box below for now.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go back to our slides and you're going to focus on continuous monitoring now, so continuous monitoring tools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resolve any system errors, you know, what kind of system errors low memory unreachable server,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etc</a:t>
            </a:r>
            <a:r>
              <a:rPr lang="en-US" b="0">
                <a:effectLst/>
                <a:latin typeface="Roboto" panose="02000000000000000000" pitchFamily="2" charset="0"/>
              </a:rPr>
              <a:t>, etc.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272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this is what we'll be discussing today. We'll Begin by understanding why we need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everything exists for a reason. So we'll try to figure out that reason we are going to see what are the various limitations of the traditional software delivery methodologies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overcomes all of those limitations. Then we are going to focus on what exactly is a DevOps methodology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what are the various stages and tools involved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. And then finally in the hands on part I will tell you how you can create a Docker image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you can build it test it and even push it onto Docker Hub in an automated fashion. Using Jenkins.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you all are clear with the agenda. Kindly give me a quick confirmation by writing down in the chat box.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651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resolve any system errors, you know, what kind of system errors low memory unreachable server,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etc</a:t>
            </a:r>
            <a:r>
              <a:rPr lang="en-US" b="0" dirty="0">
                <a:effectLst/>
                <a:latin typeface="Roboto" panose="02000000000000000000" pitchFamily="2" charset="0"/>
              </a:rPr>
              <a:t>, etc.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Before they have any negative impact A business productivity now, what are the reasons to use continuous monitoring tools?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me tell you that it detects any network or server problems. It can determine the root cause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any issue it maintains the security and availability of the services and also monitors in troubleshoot server performance issues.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also allows us to plan for infrastructure upgrades before outdated system cause failures and it can respond to issues at the first sign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problem and let me tell you guys these tools can be used to automatically fix problems when they are detected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also ensures it infrastructure outages have a minimal effect on your organization's bottom line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can monitor your entire infrastructure and business processes. So what is continuous monitoring it is all about the ability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an organization to detect report respond contain and mitigate that acts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occur on its infrastructure or on the software. So basically we have to monitor the events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the ongoing basis and determine what level of risk. We are experiencing. So if I have to summarize continuous monitoring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one definition, I will say it is the integration of an organization security tools. So we have different security tools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 organization the integration of those tools the aggregation normalization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correlation of the data that is produced by the security tools right now.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happens the data that has been produced the analysis of that data based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the organization's risk goals and threat knowledge and near real-time response to the risk identified is basically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continuous monitoring and is a very good saying guys if you can't measure it, you can't manage it.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hope you know what I'm talking about.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274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Now, there are multiple continuous monitoring tools available in the market. We are going to focus 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nagas</a:t>
            </a:r>
            <a:r>
              <a:rPr lang="en-US" b="0" dirty="0">
                <a:effectLst/>
                <a:latin typeface="Roboto" panose="02000000000000000000" pitchFamily="2" charset="0"/>
              </a:rPr>
              <a:t> now give us is used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continuous monitoring of systems application services and business processes in a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culture,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 and in the event of failure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nagas</a:t>
            </a:r>
            <a:r>
              <a:rPr lang="en-US" b="0" dirty="0">
                <a:effectLst/>
                <a:latin typeface="Roboto" panose="02000000000000000000" pitchFamily="2" charset="0"/>
              </a:rPr>
              <a:t> can alert technical staff of the problem allowing them to begin the mediation process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before outages affect business processes and users or customers. So I guess you don't have to explain why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 infrastructure outage affect your organization's bottom line. So let me tell you how it works. So I'll focus on the diagram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is there in front of your screen. So now I give is runs on a server usually as a Daemon or a service it periodically runs plugins residing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the same server. They contact holes or servers on your network so you can see it in the diagram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periodically runs plugins residing on the same server. They contact holes or servers on your network or on the Internet or Source overs,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can be locally present. It can be remotely present as well one can view the status information using the web interface.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also receive email or SMS notification if something happens so now gives them and behaves like a scheduler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runs out in scripts at certain moments. It stores the results of those Crypts and we'll run other scripts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these results change now what our plugins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plugins</a:t>
            </a:r>
            <a:r>
              <a:rPr lang="en-US" b="0" dirty="0">
                <a:effectLst/>
                <a:latin typeface="Roboto" panose="02000000000000000000" pitchFamily="2" charset="0"/>
              </a:rPr>
              <a:t> are compiled executables or scripts that can be run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from a command line to check the status of a host or service. So now use uses a results from the plugins determine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Current status of the host and services on your network. So what happened actually in this diagram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server is running on a host and plugins interact with local or remote host right.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Now. These plugins will send the information to the scheduler which displays that in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gy</a:t>
            </a:r>
            <a:r>
              <a:rPr lang="en-US" b="0" dirty="0">
                <a:effectLst/>
                <a:latin typeface="Roboto" panose="02000000000000000000" pitchFamily="2" charset="0"/>
              </a:rPr>
              <a:t> that's what is happening guys.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So, I believe we all are clear with Naga is if you want to learn more about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Nagi</a:t>
            </a:r>
            <a:r>
              <a:rPr lang="en-US" b="0" dirty="0">
                <a:effectLst/>
                <a:latin typeface="Roboto" panose="02000000000000000000" pitchFamily="2" charset="0"/>
              </a:rPr>
              <a:t> ways, I'll leave a link in the chat box.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go ahead and refer that block and the people are watching it on YouTube can find the link in the description box below.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right, so we have discussed all the stages. So let me just give you a quick recap of what all things we have discussed first.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saw what was the methodology before develops? We saw the waterfall model. What were its limitations then we understood the agile model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 difference between the waterfall and the agile methodology and what are the limitations of agile methodology then we understood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overcomes all of those limitations in what exactly is the worms. We saw the various stages and tools involved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starting from Version Control. Then we saw continuous integration. Then we saw continuous delivery then we saw countenance.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Lyman basically, we understood the difference between integration delivery and deployment then we saw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configuration management and containerization and finally explained continuous monitoring.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649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let's see what we are going to implement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today's use case. So this is what we'll be doing. We have git repository, right? So developers will be committing code to this git repository.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from there. Jenkins will pull that code and it will first clone that repository after cloning that repository it will build a Docker image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using a Docker file. So we have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dockerfile</a:t>
            </a:r>
            <a:r>
              <a:rPr lang="en-US" b="0" dirty="0">
                <a:effectLst/>
                <a:latin typeface="Roboto" panose="02000000000000000000" pitchFamily="2" charset="0"/>
              </a:rPr>
              <a:t> will use that to build an image. Once that image is built.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are going to test it and then push it on to. Dr. How as I've told you what is the organ of is nothing but like a git repository of Docker images.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what we'll be doing. Let me just repeat it once more so developers will be committing changes in the source code.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 moment any developers commit to change in the source code. Gainesville clone the entire gate repository.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build a Docker image based on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dockerfile</a:t>
            </a:r>
            <a:r>
              <a:rPr lang="en-US" b="0" dirty="0">
                <a:effectLst/>
                <a:latin typeface="Roboto" panose="02000000000000000000" pitchFamily="2" charset="0"/>
              </a:rPr>
              <a:t> that will create and from there. It will push the docker image onto the docker Hub.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will happen automatically with a click of a button. So what I'll do is we'll be using will be using gate Jenkins and Docker.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me just quickly open my Virtual Machine and I'll show you that.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our application is all about? So we are basically what creating a Docker image of a particular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then pushing it onto Docker Hub in an automated fashion. And our code is written in the GitHub repository.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is it application? So it's basically a Hello World server written with node. So we have a main dot JS.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me just go ahead and show you on my GitHub repository. Let me just go back.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1:02:59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how our application looks like guys we have main dot J's right apart from that.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1:03:05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have packaged or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Json</a:t>
            </a:r>
            <a:r>
              <a:rPr lang="en-US" b="0" dirty="0">
                <a:effectLst/>
                <a:latin typeface="Roboto" panose="02000000000000000000" pitchFamily="2" charset="0"/>
              </a:rPr>
              <a:t> for a dependencies. Then we have Jenkins file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dockerfile</a:t>
            </a:r>
            <a:r>
              <a:rPr lang="en-US" b="0" dirty="0">
                <a:effectLst/>
                <a:latin typeface="Roboto" panose="02000000000000000000" pitchFamily="2" charset="0"/>
              </a:rPr>
              <a:t> Jenkins file.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1:03:10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I'll explain it to you what we are going to do with it. But before that let me just explain you few basics of Docker file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1:03:16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we can build a Docker image of this particular. Very basic node.js application. First thing is writing a Docker file now to be able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1:03:23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build a Docker image with our application. We will need a Docker file. Yeah, right you can think of it as a blueprint for Docker.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1:03:29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tells Docker what the contents in parameters of our image should be so Docker images are often based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1:03:34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other images, but before that, let me just go ahead and create a Docker file for you. So let me just first clone this particular Repository.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1:03:47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me go to that particular directory first. It's there in downloads.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me unzip this first, unzip DevOps tutorial and let me hit an LS command.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here is my application present. So I'll just go to this particular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tutorial -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master and let me just say my terminal let us focus on what all files we have. We have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dockerfile</a:t>
            </a:r>
            <a:r>
              <a:rPr lang="en-US" b="0" dirty="0"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not focus on Jenkins file at all for now, right we have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dockerfile</a:t>
            </a:r>
            <a:r>
              <a:rPr lang="en-US" b="0" dirty="0">
                <a:effectLst/>
                <a:latin typeface="Roboto" panose="02000000000000000000" pitchFamily="2" charset="0"/>
              </a:rPr>
              <a:t>. We have made not just packaged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Jason read me dot MD and we have test dot JS. So I have a Docker file with the help of which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will be creating a Docker image, right? So let me just show you what I have written in this Docker file before this.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me tell you that Docker images are often based on other images right for this example.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are basing our image on the official node Docker image. So this line that you are seeing is basically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base our application on the official node Docker image. This makes our job easy and our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dockerfile</a:t>
            </a:r>
            <a:r>
              <a:rPr lang="en-US" b="0" dirty="0">
                <a:effectLst/>
                <a:latin typeface="Roboto" panose="02000000000000000000" pitchFamily="2" charset="0"/>
              </a:rPr>
              <a:t> very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very</a:t>
            </a:r>
            <a:r>
              <a:rPr lang="en-US" b="0" dirty="0">
                <a:effectLst/>
                <a:latin typeface="Roboto" panose="02000000000000000000" pitchFamily="2" charset="0"/>
              </a:rPr>
              <a:t> short guys.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 in a hectic task of installing node, and it's dependencies in the image is already done in our basement.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1:04:54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we'll just need to include our application. Then we have set a label maintainer. I mean, this is optional if you want to do it.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Go ahead. If you don't want to do it, it's still fine. There's a health check which is basically for Docker to be able to tell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the server is actually up or not. And then finally we are telling Docker which Port ask server will run on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how we have written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dockerfile</a:t>
            </a:r>
            <a:r>
              <a:rPr lang="en-US" b="0" dirty="0">
                <a:effectLst/>
                <a:latin typeface="Roboto" panose="02000000000000000000" pitchFamily="2" charset="0"/>
              </a:rPr>
              <a:t>. Let me just go ahead and close this and now I'm going to create an image using this Docker file.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for that all I have to type here is pseudo. darker Bell slash home slash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Edureka</a:t>
            </a:r>
            <a:r>
              <a:rPr lang="en-US" b="0" dirty="0">
                <a:effectLst/>
                <a:latin typeface="Roboto" panose="02000000000000000000" pitchFamily="2" charset="0"/>
              </a:rPr>
              <a:t> downloads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-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tutorial basically the path to my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dockerfile</a:t>
            </a:r>
            <a:r>
              <a:rPr lang="en-US" b="0" dirty="0">
                <a:effectLst/>
                <a:latin typeface="Roboto" panose="02000000000000000000" pitchFamily="2" charset="0"/>
              </a:rPr>
              <a:t> and here we go need to provide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sudo</a:t>
            </a:r>
            <a:r>
              <a:rPr lang="en-US" b="0" dirty="0">
                <a:effectLst/>
                <a:latin typeface="Roboto" panose="02000000000000000000" pitchFamily="2" charset="0"/>
              </a:rPr>
              <a:t> password.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had I started now and is creating an image for me the docker image and it is done it successfully built and this is my image ID, right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can just go ahead and run this as well. So all I have to type here is Docker Run -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and my image ID and here we go. So it is listening at Port 8000.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me just stop it for now. So I've told you how you can create an image using Docker file right now.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I'm going to do, I'm going to use Jenkins in order to clone a git repository then build an image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then perform testing and finally pushing it onto Docker Hub my own chakra profile.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right, but before that what we need to do is we need to tell Jenkins what our stages 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what to do in each one of them for this purpose. We will write Jenkins pipeline specification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on Jenkins file. So let me show you how the Jenkins file looks like this click on it.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what I have written in my Jenkins file, right? That's pretty self-explanatory first.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I've defined my application. I mean just clone the repository that I have then build that image.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is the target I'm using a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draca</a:t>
            </a:r>
            <a:r>
              <a:rPr lang="en-US" b="0" dirty="0">
                <a:effectLst/>
                <a:latin typeface="Roboto" panose="02000000000000000000" pitchFamily="2" charset="0"/>
              </a:rPr>
              <a:t> one, which is username. And Erica is the repository name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Builder image then test it so we are just going to print test passed and then finally push it onto Docker Hub,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1:06:59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the URL of Docker Hub and my credentials are actually saved in Jenkins in Docker Hub credentials.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So, let me just show you how you can save those credentials. So go to the credentials tab,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here you need to click on system and click on global credentials. Now over here, you can go ahead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click on update and you need to provide your username your password and your doctor have credential ID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whatever you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gonna</a:t>
            </a:r>
            <a:r>
              <a:rPr lang="en-US" b="0" dirty="0">
                <a:effectLst/>
                <a:latin typeface="Roboto" panose="02000000000000000000" pitchFamily="2" charset="0"/>
              </a:rPr>
              <a:t> pass there, right? So, let me just type the password again.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right. Now we need to tell Jenkins two things where to find our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what credentials to use to publish the docker image, right? So I've already configured my project.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me just go ahead and show you what I have written there. So the first thing is the name of my project right which I was showing you when you create a new item over there.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There's an option called where you need to give the name of your project and I've chosen pipeline project. So if I have to show you the pipeline project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1:07:55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go to new item. And this is what I've chosen that the kind of project and then I have clicked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Bill triggers. So basically this will pull my CM the source code management repository after every minute Whenever there is a change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source code will pull that and it will repeat the entire process after every minute then Advanced project options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selected the pipeline script from SCM here either you can write pipeline script directly or you can click on Pipeline script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from source code management that kind of source code management is get then I've provided the link to my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that's all I have done now when I scroll down there's nothing else I can just click on apply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Save So I've already build this project one. So let me just go ahead and do it again.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 side. I started first. It will clone the repository that I have. You can find all the logs. Once you click on this blue color ball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can find the logs here as well. So once you click here, you'll find it over here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similarly the logs are present here also, so now I we have successfully build our image.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1:08:54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have tested it now. We are pushing it onto Docker hub.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 are successfully pushed our image onto Docker Hub as well. Now if I go back to my profile and I go to my repository here.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can find the image is already present here have actually pushed it multiple times. So this is how you will execute the Practical.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was very easy guys. So let me just give you a quick recap of all the things we have done first. I told you how you can write a Docker file in order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create a Docker image of a particular application. So we were basing our image on the official node image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present of the docker Hub, right which already contains all the dependencies and it makes a Docker file looks very small after that.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build an image using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dockerfile</a:t>
            </a:r>
            <a:r>
              <a:rPr lang="en-US" b="0" dirty="0">
                <a:effectLst/>
                <a:latin typeface="Roboto" panose="02000000000000000000" pitchFamily="2" charset="0"/>
              </a:rPr>
              <a:t> then I explain to you how you can use Jenkins in order to automate the task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cloning a repository then building a Docker image testing the docker image and then finally uploading the add-on to the docker Hub.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did that automatically with the help of Jenkins a told you where you need to provide the credentials what our tags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1:09:55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you can I Jenkins file the next part of the use cases different teams beat staging and production can actually pull the image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have uploaded onto Docker Hub and can run as many containers as you want. So that's it from today's session guys.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you have any questions or doubts, you can go ahead and ask me. Any questions guys Siobhan says nice session.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does Jessica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fiance's</a:t>
            </a:r>
            <a:r>
              <a:rPr lang="en-US" b="0" dirty="0">
                <a:effectLst/>
                <a:latin typeface="Roboto" panose="02000000000000000000" pitchFamily="2" charset="0"/>
              </a:rPr>
              <a:t> really enjoyed it Quinn says very informative. I'm glad you all think that it was useful.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you're looking for online structured training 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. You can check out this particular URL www.edureka.co/devops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you'll find all the necessary details present here. The batch timings instructors a course curriculum the course description projects,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1:10:39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will be the part of the training program how the certificate will look like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93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guys, let's start with the waterfall model. Now before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organizations were using this particular software development methodology.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was first documented in the year 1970 by Royce and was the first public documented life cycle model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waterfall model describes a development method that is linear and sequential…..waterfall development has distinct goals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each phase of development. Now, you must be thinking why the name waterfall model because it's pretty similar to a waterfall.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what happens in a waterfall once the water has flowed over the edge of the cliff. It cannot turn back… the same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the case for waterfall development strategy as well and application will go to the next stage only when the previous stage is complete.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us focus on what are the various stages involved in waterfall methodology. So notice the diagram that is there in front of your screen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762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if you notice it's almost like a Follow, you can even visualize it as a ladder as well….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happens the client gives requirement for an application. So you gather that requirement and you try to analyze it then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happens you design the application how the application is going to look like. Then you start writing the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the application and you build it ….when I say build… it involves multiple steps.. like compiling your application,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know unit testing even it involves packaging is well after that it is deployed onto the test servers for testing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then deployed onto the processor which will release and once the application is life. It is monitored.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Now. I know this small looks perfect and trust me guys. It was at that time, but think about it what will happen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we use it now fine. Let me give you a few disadvantages of this model. So here are a few disadvantages.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712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first one is once the application is in the testing stage. It is very difficult to go back and change something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was not well thought out in the concept stage now what I mean by that suppose you have written the code for the entire application,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in testing there's some bug in that particular application….. now in order to remove that bug you have To go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through the entire source code of the application which used to take a lot of time,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that is one very big limitation of waterfall model apart from that. No working software is produced until late during the life cycle.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saw that when we are discussing about various stages of what you call more. There are high amount of risk and uncertainty which means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once your product is live…. it is there in the market then if there is any bug or any downtime,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you have to go through the entire source code of the application again, you have to go through that entire process of waterfall model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just saw in order to produce a working software again, right? So that's how it used to take.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lot of time. There's a lot of risk and uncertainty and imagine if you have upgraded some software stack in your production environment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that led to the failure of your application….. now to go back to the previous table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used to also take a lot of time now, it is not a good model for complex and object oriented projects and it is not suitable for the Project's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where requirements are at a moderate to high risk of changing. So what I mean by that Suppose your client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has given you a requirement for a web application today. Now, you have taken your own sweet time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are going to condition the release the application say after one year now after one year,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market has changed. The client does not want a web application. He's looking for a mobile application 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type of model is not suitable where requirements are at a moderate to high risk of changing.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One should asks a question? Is all the iteration in the waterfall model goes through all the stages.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Well, there are no iteration as such . First of all, it is not agile methodology or develops.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is waterfall model, right? There are no I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trations</a:t>
            </a:r>
            <a:r>
              <a:rPr lang="en-US" b="0" dirty="0">
                <a:effectLst/>
                <a:latin typeface="Roboto" panose="02000000000000000000" pitchFamily="2" charset="0"/>
              </a:rPr>
              <a:t> once the stage is complete then only it will be good.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be going to the next stage. So there are no I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trations</a:t>
            </a:r>
            <a:r>
              <a:rPr lang="en-US" b="0" dirty="0">
                <a:effectLst/>
                <a:latin typeface="Roboto" panose="02000000000000000000" pitchFamily="2" charset="0"/>
              </a:rPr>
              <a:t> as such if you're talking about the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it is life and then there is some bug or there is some downtime then at that time based on the kind of bug,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is there in the application Suppose. There might be a bug because of some flawed version of a software.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install in your production environment. Probably some upgraded version because if that your application is not working properly.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need to roll back to the previous table version of the software stack in your production environment. So that can be one bug apart from that.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might be bugs related to the code in which you have to check the entire source code of the application again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you look at it to roll back and incorporate the feedback that you have got is used to take a lot of time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you have understood what was the traditional waterfall model. What are the various limitations of this waterfall model.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we are going to focus on the next methodology that is called the agile methodology. Now agile methodology is a practice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promotes countenance iteration of development and testing throughout the software development life cycle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project.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521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the development and the testing of an application used to happen continuously with the agile methodology.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I mean by that if you focus on a diagram that is there in front of your screen, so here we get the feedback from the testing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have done in the previous iteration. We design the application again, then we develop it then again, we tested then we discover few things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can incorporate in the application. We again design it develop it and there are multiple I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trations</a:t>
            </a:r>
            <a:r>
              <a:rPr lang="en-US" b="0" dirty="0">
                <a:effectLst/>
                <a:latin typeface="Roboto" panose="02000000000000000000" pitchFamily="2" charset="0"/>
              </a:rPr>
              <a:t> involved in development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testing of a particular application agile methodology. Each project is broken up into several iterations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all I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tration</a:t>
            </a:r>
            <a:r>
              <a:rPr lang="en-US" b="0" dirty="0">
                <a:effectLst/>
                <a:latin typeface="Roboto" panose="02000000000000000000" pitchFamily="2" charset="0"/>
              </a:rPr>
              <a:t> should be of the same time duration, and generally it is between 2 to 8 weeks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at the end of each iteration of working for dr. Hsu Be delivered. So this is what agile methodology in a nutshell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now let me go ahead and compare this with the waterfall model. Now if you notice in the diagram that is there in front of a screen.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waterfall model is pretty linear and it's pretty straight as you can see from the diagram that we analyze requirements.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894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In waterfall model ..We plan it design. It build it test it. And then finally we deploy it onto the processor was for release,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when I talk about the agile methodology over here the design build and testing part is happening continuously.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are writing the code. We are building the application. We are testing it continuously and there are several iterations involved in this particular stage.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once the final testing is done it is then deployed onto the broad service for release,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agile methodology basically breaks down the entire software delivery life cycle into small sprains or iterations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call it due to which the development and the testing part of the software delivery life cycle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used to happen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continously</a:t>
            </a:r>
            <a:r>
              <a:rPr lang="en-US" b="0" dirty="0">
                <a:effectLst/>
                <a:latin typeface="Roboto" panose="02000000000000000000" pitchFamily="2" charset="0"/>
              </a:rPr>
              <a:t>. So I hope you have understood this if you have any questions or doubts related to body follow resign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3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Let's move forward and we are going to focus on what are the various limitations of agile methodology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 biggest limitation of agile methodology is that….the dev part of the team was pretty agile right…the development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testing used to happen continuously. But when I talk about deployment then that was not continuous there were still a lot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conflicts happening between the Dev and ops off side of the company the dev team wants agility.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Whereas the Ops Team want stability and there's a very common conflict that happens and a lot of you can actually relate to it…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the code works fine in the developers laptop, but when it reaches to production there is some bug in the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it does not work any production at all. So this is because if you know some inconsistency in the Computing environment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has caused that and due to which the operations team and the dev team used to fight a lot. There are a lot of conflicts guys at that time happening.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agile methodology made the dev part of the company pretty agile, but when I talk about the ops side of the company,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needed some solution in order to solve the That I've just discussed right? So I hope you are able to understand what kind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a problem I'm focusing on. If you go back to the previous diagram as well so over here if you notice only the design build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test or you can say Development building and testing part is continuous, right the deployment is still linear.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need to deploy it manually on to the various process servers. That's what you was happening in the agile methodology.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Right? So the error that I was talking about you too busy. Our application is not working fine. I mean once your application is live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do some software stack in the production environment. It doesn't work properly now to go back and change something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production environment used to take a lot of time. For example, you know, you have upgraded some particular software stack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because of that your application is not all working it fails to work now to go back to the previous table version of the software stack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operations team was taking a lot of time because they have to go through the login scripts that they have written on in order to provision the infrastructure.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you all are getting my point . A question pops in my mind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whatTypes</a:t>
            </a:r>
            <a:r>
              <a:rPr lang="en-US" b="0" dirty="0">
                <a:effectLst/>
                <a:latin typeface="Roboto" panose="02000000000000000000" pitchFamily="2" charset="0"/>
              </a:rPr>
              <a:t> of projects is good for agile methodology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what types of projects are good for waterfall model. it's very interesting question.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me tell you when you talk about waterfall model now when I talk about waterfall model, so it is suitable for the Project's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where requirements are not at a moderate to high risk of changing, right the requirements are pretty static.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that is suitable for waterfall model when you talk about agile. So if you are in your application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 a moderate risk of changing then you can go ahead and use agile methodology as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please go ahead and ask whatever doubts you have in your mind.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won't even enjoy it if it's a one-way conversation. So feel free to ask me any questions any doubts guys fine.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me just give you a quick recap of the things that we have discussed till now, we have discussed coils out of his tree we started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 the waterfall model the traditional waterfall model be understood what are its various stages and what are the limitations of this waterfall mode?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we went ahead and understood what exactly the design methodology and how is it In from the waterfall model and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the various limitations of the agile methodology?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25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this is what we have discussed till now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now</a:t>
            </a:r>
            <a:r>
              <a:rPr lang="en-US" b="0" dirty="0">
                <a:effectLst/>
                <a:latin typeface="Roboto" panose="02000000000000000000" pitchFamily="2" charset="0"/>
              </a:rPr>
              <a:t> we are going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look at the solution to all the problems that we have just discussed and the solution is none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other than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… DevOps is basically a software development strategy which Bridges the gap between the dev side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 ops side of the company. So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basically a term for a group of Concepts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while not all new have catalyzed into a movement and a rapidly spreading throughout the technical community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like any new and popular term people may have confused and sometimes contradictory impressions of what it is.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me tell you guys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not a technology. It is a methodology. So basically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a practice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equated to the study of building evolving and operating rapidly changing systems at scale.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98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748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7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8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00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696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1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2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9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4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2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200" kern="1200" cap="none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3000"/>
        </a:lnSpc>
        <a:spcBef>
          <a:spcPts val="1000"/>
        </a:spcBef>
        <a:buFontTx/>
        <a:buNone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3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3000"/>
        </a:lnSpc>
        <a:spcBef>
          <a:spcPts val="500"/>
        </a:spcBef>
        <a:buFontTx/>
        <a:buNone/>
        <a:defRPr sz="1600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3000"/>
        </a:lnSpc>
        <a:spcBef>
          <a:spcPts val="500"/>
        </a:spcBef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leaf patterns">
            <a:extLst>
              <a:ext uri="{FF2B5EF4-FFF2-40B4-BE49-F238E27FC236}">
                <a16:creationId xmlns:a16="http://schemas.microsoft.com/office/drawing/2014/main" id="{F36C1DF6-04F2-A17D-F595-59F3D53D3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753" b="1389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3200"/>
            <a:ext cx="12191999" cy="53848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2000">
                <a:srgbClr val="000000">
                  <a:alpha val="41000"/>
                </a:srgbClr>
              </a:gs>
              <a:gs pos="100000">
                <a:srgbClr val="000000">
                  <a:alpha val="6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CEE6A-BC1D-D243-07D5-BA95B1C9A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401" y="1066800"/>
            <a:ext cx="7272408" cy="2646795"/>
          </a:xfrm>
        </p:spPr>
        <p:txBody>
          <a:bodyPr anchor="b">
            <a:normAutofit/>
          </a:bodyPr>
          <a:lstStyle/>
          <a:p>
            <a:r>
              <a:rPr lang="en-IN" dirty="0" err="1">
                <a:solidFill>
                  <a:srgbClr val="FFFFFF"/>
                </a:solidFill>
              </a:rPr>
              <a:t>Devops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87FC8-3AAA-B359-C4DA-6B36F54F9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88" y="4876803"/>
            <a:ext cx="5074022" cy="1257295"/>
          </a:xfrm>
        </p:spPr>
        <p:txBody>
          <a:bodyPr anchor="t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By</a:t>
            </a:r>
          </a:p>
          <a:p>
            <a:r>
              <a:rPr lang="en-IN">
                <a:solidFill>
                  <a:srgbClr val="FFFFFF"/>
                </a:solidFill>
              </a:rPr>
              <a:t>Jitin Singh</a:t>
            </a:r>
          </a:p>
        </p:txBody>
      </p:sp>
      <p:grpSp>
        <p:nvGrpSpPr>
          <p:cNvPr id="32" name="Group 24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815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16D4-F3C0-7B19-568C-5BC17B72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352425"/>
          </a:xfrm>
        </p:spPr>
        <p:txBody>
          <a:bodyPr/>
          <a:lstStyle/>
          <a:p>
            <a:r>
              <a:rPr lang="en-IN" dirty="0"/>
              <a:t>What is DevOps?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1BD678-6FDA-D6D0-22BA-4DC175341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76" y="1076325"/>
            <a:ext cx="11896724" cy="5619750"/>
          </a:xfrm>
        </p:spPr>
      </p:pic>
    </p:spTree>
    <p:extLst>
      <p:ext uri="{BB962C8B-B14F-4D97-AF65-F5344CB8AC3E}">
        <p14:creationId xmlns:p14="http://schemas.microsoft.com/office/powerpoint/2010/main" val="283697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FDB8-A345-7800-2835-74285A95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238125"/>
          </a:xfrm>
        </p:spPr>
        <p:txBody>
          <a:bodyPr/>
          <a:lstStyle/>
          <a:p>
            <a:r>
              <a:rPr lang="en-IN" dirty="0"/>
              <a:t>DevOps Stages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A2EF27-908C-7F7C-1AF4-A5F8E5D20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885825"/>
            <a:ext cx="11849100" cy="5810249"/>
          </a:xfrm>
        </p:spPr>
      </p:pic>
    </p:spTree>
    <p:extLst>
      <p:ext uri="{BB962C8B-B14F-4D97-AF65-F5344CB8AC3E}">
        <p14:creationId xmlns:p14="http://schemas.microsoft.com/office/powerpoint/2010/main" val="32934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4383-541F-D031-B2D5-E69B774C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228600"/>
          </a:xfrm>
        </p:spPr>
        <p:txBody>
          <a:bodyPr/>
          <a:lstStyle/>
          <a:p>
            <a:r>
              <a:rPr lang="en-IN" dirty="0"/>
              <a:t>Source Code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CC270-BE3A-30C5-A2AC-D4822932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965740"/>
            <a:ext cx="11887200" cy="5739860"/>
          </a:xfrm>
        </p:spPr>
      </p:pic>
    </p:spTree>
    <p:extLst>
      <p:ext uri="{BB962C8B-B14F-4D97-AF65-F5344CB8AC3E}">
        <p14:creationId xmlns:p14="http://schemas.microsoft.com/office/powerpoint/2010/main" val="406644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F5B1-69EE-6DFB-3275-0B54071B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114300"/>
          </a:xfrm>
        </p:spPr>
        <p:txBody>
          <a:bodyPr/>
          <a:lstStyle/>
          <a:p>
            <a:r>
              <a:rPr lang="en-IN" dirty="0"/>
              <a:t>Source Code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46BC2-9E97-AAA0-3976-29B7E5352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75" y="781051"/>
            <a:ext cx="11906250" cy="5924549"/>
          </a:xfrm>
        </p:spPr>
      </p:pic>
    </p:spTree>
    <p:extLst>
      <p:ext uri="{BB962C8B-B14F-4D97-AF65-F5344CB8AC3E}">
        <p14:creationId xmlns:p14="http://schemas.microsoft.com/office/powerpoint/2010/main" val="405385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5B17-08BA-8C8D-3DCC-0245436C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45719"/>
          </a:xfrm>
        </p:spPr>
        <p:txBody>
          <a:bodyPr/>
          <a:lstStyle/>
          <a:p>
            <a:r>
              <a:rPr lang="en-IN"/>
              <a:t>Continuous Integration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B65C77-33DB-86E2-3B17-0BF876715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738032"/>
            <a:ext cx="11858625" cy="5969474"/>
          </a:xfrm>
        </p:spPr>
      </p:pic>
    </p:spTree>
    <p:extLst>
      <p:ext uri="{BB962C8B-B14F-4D97-AF65-F5344CB8AC3E}">
        <p14:creationId xmlns:p14="http://schemas.microsoft.com/office/powerpoint/2010/main" val="373379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EEC17-904D-B620-1FE3-4AD5C4DCE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247650"/>
          </a:xfrm>
        </p:spPr>
        <p:txBody>
          <a:bodyPr/>
          <a:lstStyle/>
          <a:p>
            <a:r>
              <a:rPr lang="en-IN" dirty="0"/>
              <a:t>Continuous Delivery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D435E-F127-DE11-9ACE-454B7CC67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49" y="970113"/>
            <a:ext cx="11877675" cy="5764061"/>
          </a:xfrm>
        </p:spPr>
      </p:pic>
    </p:spTree>
    <p:extLst>
      <p:ext uri="{BB962C8B-B14F-4D97-AF65-F5344CB8AC3E}">
        <p14:creationId xmlns:p14="http://schemas.microsoft.com/office/powerpoint/2010/main" val="179476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28F2-38E7-E824-1C0E-4DF14F31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3825"/>
          </a:xfrm>
        </p:spPr>
        <p:txBody>
          <a:bodyPr/>
          <a:lstStyle/>
          <a:p>
            <a:r>
              <a:rPr lang="en-IN" dirty="0"/>
              <a:t>Continuous 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3CFCCA-FD35-27DC-CDD3-0C041BD89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824" y="847725"/>
            <a:ext cx="11972925" cy="6010275"/>
          </a:xfrm>
        </p:spPr>
      </p:pic>
    </p:spTree>
    <p:extLst>
      <p:ext uri="{BB962C8B-B14F-4D97-AF65-F5344CB8AC3E}">
        <p14:creationId xmlns:p14="http://schemas.microsoft.com/office/powerpoint/2010/main" val="1562678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2ACA-1E2C-D26D-B30E-20677C45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246484"/>
          </a:xfrm>
        </p:spPr>
        <p:txBody>
          <a:bodyPr/>
          <a:lstStyle/>
          <a:p>
            <a:r>
              <a:rPr lang="en-IN" dirty="0"/>
              <a:t>Configuration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B6329-E1A1-8114-BA4E-AA055901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49" y="970386"/>
            <a:ext cx="11915775" cy="5754264"/>
          </a:xfrm>
        </p:spPr>
      </p:pic>
    </p:spTree>
    <p:extLst>
      <p:ext uri="{BB962C8B-B14F-4D97-AF65-F5344CB8AC3E}">
        <p14:creationId xmlns:p14="http://schemas.microsoft.com/office/powerpoint/2010/main" val="4198241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6D1F-580A-62D4-A15B-68D4640F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45719"/>
          </a:xfrm>
        </p:spPr>
        <p:txBody>
          <a:bodyPr/>
          <a:lstStyle/>
          <a:p>
            <a:r>
              <a:rPr lang="en-IN" dirty="0"/>
              <a:t>Configuration Management(cont.)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3BD98-F249-512D-9F4F-78EF8CC83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975" y="769618"/>
            <a:ext cx="11849100" cy="5955031"/>
          </a:xfrm>
        </p:spPr>
      </p:pic>
    </p:spTree>
    <p:extLst>
      <p:ext uri="{BB962C8B-B14F-4D97-AF65-F5344CB8AC3E}">
        <p14:creationId xmlns:p14="http://schemas.microsoft.com/office/powerpoint/2010/main" val="1935417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AF3C-615B-F974-1AB9-89270C851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45719"/>
          </a:xfrm>
        </p:spPr>
        <p:txBody>
          <a:bodyPr/>
          <a:lstStyle/>
          <a:p>
            <a:r>
              <a:rPr lang="en-IN" dirty="0"/>
              <a:t>Containerization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316D4-F326-9852-0B04-2A0818F97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627" y="990599"/>
            <a:ext cx="11845398" cy="5821681"/>
          </a:xfrm>
        </p:spPr>
      </p:pic>
    </p:spTree>
    <p:extLst>
      <p:ext uri="{BB962C8B-B14F-4D97-AF65-F5344CB8AC3E}">
        <p14:creationId xmlns:p14="http://schemas.microsoft.com/office/powerpoint/2010/main" val="199763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AD31E-D55D-E4E5-C679-9B849C58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Topic for Today’s Session</a:t>
            </a:r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183C0B-ED30-4DCD-C236-5CD3CA429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936068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384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F37F-67B4-66FC-5A67-22A09261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45719"/>
          </a:xfrm>
        </p:spPr>
        <p:txBody>
          <a:bodyPr/>
          <a:lstStyle/>
          <a:p>
            <a:r>
              <a:rPr lang="en-IN" dirty="0"/>
              <a:t>Continuous Monitoring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CD8369-B501-E701-C59E-63E52D5A5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680104"/>
            <a:ext cx="12039600" cy="6177895"/>
          </a:xfrm>
        </p:spPr>
      </p:pic>
    </p:spTree>
    <p:extLst>
      <p:ext uri="{BB962C8B-B14F-4D97-AF65-F5344CB8AC3E}">
        <p14:creationId xmlns:p14="http://schemas.microsoft.com/office/powerpoint/2010/main" val="160568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B03B-4E84-93E5-521A-C295A829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3825"/>
          </a:xfrm>
        </p:spPr>
        <p:txBody>
          <a:bodyPr/>
          <a:lstStyle/>
          <a:p>
            <a:r>
              <a:rPr lang="en-IN" dirty="0"/>
              <a:t>Continuous Monitoring(Nagios)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B50CB-61A9-A2A7-DECE-23179897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75" y="847725"/>
            <a:ext cx="11934825" cy="5876925"/>
          </a:xfrm>
        </p:spPr>
      </p:pic>
    </p:spTree>
    <p:extLst>
      <p:ext uri="{BB962C8B-B14F-4D97-AF65-F5344CB8AC3E}">
        <p14:creationId xmlns:p14="http://schemas.microsoft.com/office/powerpoint/2010/main" val="2050149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C524-E7BB-B049-B3E6-82FC27CC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45719"/>
          </a:xfrm>
        </p:spPr>
        <p:txBody>
          <a:bodyPr/>
          <a:lstStyle/>
          <a:p>
            <a:r>
              <a:rPr lang="en-IN" dirty="0"/>
              <a:t>DevOps Use-Case Part-1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7A75A-1717-7F58-77EF-F0BFA83CD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75" y="857249"/>
            <a:ext cx="11944350" cy="5857875"/>
          </a:xfrm>
        </p:spPr>
      </p:pic>
    </p:spTree>
    <p:extLst>
      <p:ext uri="{BB962C8B-B14F-4D97-AF65-F5344CB8AC3E}">
        <p14:creationId xmlns:p14="http://schemas.microsoft.com/office/powerpoint/2010/main" val="3827861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CEF73-F7DE-4440-554A-9F3BE62EA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19" r="4615" b="1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7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D9B26-1A7A-9730-0175-57F6A3CB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anchor="b">
            <a:normAutofit/>
          </a:bodyPr>
          <a:lstStyle/>
          <a:p>
            <a:pPr algn="ctr"/>
            <a:r>
              <a:rPr lang="en-IN"/>
              <a:t>Waterfall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B5079-AD86-A80E-4D9B-D790799C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615" y="2216151"/>
            <a:ext cx="3943575" cy="3390900"/>
          </a:xfrm>
        </p:spPr>
        <p:txBody>
          <a:bodyPr anchor="t">
            <a:normAutofit/>
          </a:bodyPr>
          <a:lstStyle/>
          <a:p>
            <a:pPr algn="ctr"/>
            <a:r>
              <a:rPr lang="en-IN" dirty="0"/>
              <a:t>It has a distinct goals of each phase of development. Imagine a waterfall on the cliff of a steep mountain. Once the water has flowed over the edge of the cliff, it cannot turn back.</a:t>
            </a:r>
            <a:endParaRPr lang="en-IN"/>
          </a:p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E2B75-E167-3EB3-4889-9315E7A5E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9503" r="4718" b="-2"/>
          <a:stretch/>
        </p:blipFill>
        <p:spPr>
          <a:xfrm>
            <a:off x="1682" y="10"/>
            <a:ext cx="6096000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341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0978-1710-A97B-5986-AF701DE7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67" y="294692"/>
            <a:ext cx="10134600" cy="713014"/>
          </a:xfrm>
        </p:spPr>
        <p:txBody>
          <a:bodyPr/>
          <a:lstStyle/>
          <a:p>
            <a:r>
              <a:rPr lang="en-IN" dirty="0"/>
              <a:t>Traditional Waterfall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BAA50F-8A15-D96F-EAD5-BFC4FB249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735" y="1094597"/>
            <a:ext cx="11896530" cy="5623444"/>
          </a:xfrm>
        </p:spPr>
      </p:pic>
    </p:spTree>
    <p:extLst>
      <p:ext uri="{BB962C8B-B14F-4D97-AF65-F5344CB8AC3E}">
        <p14:creationId xmlns:p14="http://schemas.microsoft.com/office/powerpoint/2010/main" val="190016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A6C5-CC60-8462-A6BD-3E24361D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358451"/>
          </a:xfrm>
        </p:spPr>
        <p:txBody>
          <a:bodyPr/>
          <a:lstStyle/>
          <a:p>
            <a:r>
              <a:rPr lang="en-IN"/>
              <a:t>Limitations of Waterfall Model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7E4C0-CA5E-6214-D53B-838411460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75" y="989818"/>
            <a:ext cx="11877675" cy="5734831"/>
          </a:xfrm>
        </p:spPr>
      </p:pic>
    </p:spTree>
    <p:extLst>
      <p:ext uri="{BB962C8B-B14F-4D97-AF65-F5344CB8AC3E}">
        <p14:creationId xmlns:p14="http://schemas.microsoft.com/office/powerpoint/2010/main" val="127470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E6E0-A041-3B98-B2C4-6C424648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49558"/>
            <a:ext cx="10134600" cy="554394"/>
          </a:xfrm>
        </p:spPr>
        <p:txBody>
          <a:bodyPr/>
          <a:lstStyle/>
          <a:p>
            <a:r>
              <a:rPr lang="en-IN" dirty="0"/>
              <a:t>What is Agile Methodology?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B4C77-78FF-3507-7D04-6DF964DA9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895350"/>
            <a:ext cx="11868150" cy="5772149"/>
          </a:xfrm>
        </p:spPr>
      </p:pic>
    </p:spTree>
    <p:extLst>
      <p:ext uri="{BB962C8B-B14F-4D97-AF65-F5344CB8AC3E}">
        <p14:creationId xmlns:p14="http://schemas.microsoft.com/office/powerpoint/2010/main" val="408097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DA9A6-5189-CB4C-BFDE-D591561F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171450"/>
          </a:xfrm>
        </p:spPr>
        <p:txBody>
          <a:bodyPr/>
          <a:lstStyle/>
          <a:p>
            <a:r>
              <a:rPr lang="en-IN" dirty="0"/>
              <a:t>Waterfall vs Agile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FE0B38-7BAC-BEB8-C230-C6EAC1952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895350"/>
            <a:ext cx="11830050" cy="5791200"/>
          </a:xfrm>
        </p:spPr>
      </p:pic>
    </p:spTree>
    <p:extLst>
      <p:ext uri="{BB962C8B-B14F-4D97-AF65-F5344CB8AC3E}">
        <p14:creationId xmlns:p14="http://schemas.microsoft.com/office/powerpoint/2010/main" val="42668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84C0-9458-02B7-D2F8-E7372475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466725"/>
          </a:xfrm>
        </p:spPr>
        <p:txBody>
          <a:bodyPr/>
          <a:lstStyle/>
          <a:p>
            <a:r>
              <a:rPr lang="en-IN" dirty="0"/>
              <a:t>Limitations of Agile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00547D-FFF2-E1E4-F832-CF690403B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25" y="1095375"/>
            <a:ext cx="11858625" cy="5619750"/>
          </a:xfrm>
        </p:spPr>
      </p:pic>
    </p:spTree>
    <p:extLst>
      <p:ext uri="{BB962C8B-B14F-4D97-AF65-F5344CB8AC3E}">
        <p14:creationId xmlns:p14="http://schemas.microsoft.com/office/powerpoint/2010/main" val="32873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4549-D020-9473-71C3-1708BFD8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419100"/>
          </a:xfrm>
        </p:spPr>
        <p:txBody>
          <a:bodyPr/>
          <a:lstStyle/>
          <a:p>
            <a:r>
              <a:rPr lang="en-IN" dirty="0"/>
              <a:t>Solution is DevOps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4C3673-056C-FC40-457E-64D6B82E0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162" y="1104901"/>
            <a:ext cx="11877675" cy="5570538"/>
          </a:xfrm>
        </p:spPr>
      </p:pic>
    </p:spTree>
    <p:extLst>
      <p:ext uri="{BB962C8B-B14F-4D97-AF65-F5344CB8AC3E}">
        <p14:creationId xmlns:p14="http://schemas.microsoft.com/office/powerpoint/2010/main" val="302907405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_2SEEDS">
      <a:dk1>
        <a:srgbClr val="000000"/>
      </a:dk1>
      <a:lt1>
        <a:srgbClr val="FFFFFF"/>
      </a:lt1>
      <a:dk2>
        <a:srgbClr val="413024"/>
      </a:dk2>
      <a:lt2>
        <a:srgbClr val="E2E6E8"/>
      </a:lt2>
      <a:accent1>
        <a:srgbClr val="D59164"/>
      </a:accent1>
      <a:accent2>
        <a:srgbClr val="DC8081"/>
      </a:accent2>
      <a:accent3>
        <a:srgbClr val="AFA266"/>
      </a:accent3>
      <a:accent4>
        <a:srgbClr val="52AFAF"/>
      </a:accent4>
      <a:accent5>
        <a:srgbClr val="69A8D6"/>
      </a:accent5>
      <a:accent6>
        <a:srgbClr val="6476D5"/>
      </a:accent6>
      <a:hlink>
        <a:srgbClr val="5986A5"/>
      </a:hlink>
      <a:folHlink>
        <a:srgbClr val="7F7F7F"/>
      </a:folHlink>
    </a:clrScheme>
    <a:fontScheme name="Bembo">
      <a:majorFont>
        <a:latin typeface="Yu Mincho Demibold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14817</Words>
  <Application>Microsoft Office PowerPoint</Application>
  <PresentationFormat>Widescreen</PresentationFormat>
  <Paragraphs>1273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Yu Gothic</vt:lpstr>
      <vt:lpstr>Yu Mincho Demibold</vt:lpstr>
      <vt:lpstr>Arial</vt:lpstr>
      <vt:lpstr>Calibri</vt:lpstr>
      <vt:lpstr>Roboto</vt:lpstr>
      <vt:lpstr>AdornVTI</vt:lpstr>
      <vt:lpstr>Devops</vt:lpstr>
      <vt:lpstr>Topic for Today’s Session</vt:lpstr>
      <vt:lpstr>Waterfall Model</vt:lpstr>
      <vt:lpstr>Traditional Waterfall Model</vt:lpstr>
      <vt:lpstr>Limitations of Waterfall Model</vt:lpstr>
      <vt:lpstr>What is Agile Methodology?</vt:lpstr>
      <vt:lpstr>Waterfall vs Agile</vt:lpstr>
      <vt:lpstr>Limitations of Agile</vt:lpstr>
      <vt:lpstr>Solution is DevOps</vt:lpstr>
      <vt:lpstr>What is DevOps?</vt:lpstr>
      <vt:lpstr>DevOps Stages</vt:lpstr>
      <vt:lpstr>Source Code Management</vt:lpstr>
      <vt:lpstr>Source Code Management</vt:lpstr>
      <vt:lpstr>Continuous Integration</vt:lpstr>
      <vt:lpstr>Continuous Delivery</vt:lpstr>
      <vt:lpstr>Continuous Deployment</vt:lpstr>
      <vt:lpstr>Configuration Management</vt:lpstr>
      <vt:lpstr>Configuration Management(cont.)</vt:lpstr>
      <vt:lpstr>Containerization</vt:lpstr>
      <vt:lpstr>Continuous Monitoring</vt:lpstr>
      <vt:lpstr>Continuous Monitoring(Nagios)</vt:lpstr>
      <vt:lpstr>DevOps Use-Case Part-1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training</dc:title>
  <dc:creator>Amritansh Lal</dc:creator>
  <cp:lastModifiedBy>Amritansh Lal</cp:lastModifiedBy>
  <cp:revision>10</cp:revision>
  <dcterms:created xsi:type="dcterms:W3CDTF">2023-02-18T05:44:28Z</dcterms:created>
  <dcterms:modified xsi:type="dcterms:W3CDTF">2023-02-19T13:46:26Z</dcterms:modified>
</cp:coreProperties>
</file>